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6"/>
    <p:sldId id="257" r:id="rId27"/>
    <p:sldId id="258" r:id="rId28"/>
    <p:sldId id="259" r:id="rId29"/>
    <p:sldId id="260" r:id="rId30"/>
    <p:sldId id="261" r:id="rId31"/>
    <p:sldId id="262" r:id="rId32"/>
    <p:sldId id="263" r:id="rId33"/>
    <p:sldId id="264" r:id="rId34"/>
    <p:sldId id="265" r:id="rId35"/>
    <p:sldId id="266" r:id="rId36"/>
    <p:sldId id="267" r:id="rId37"/>
    <p:sldId id="268" r:id="rId38"/>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Garet" charset="1" panose="00000000000000000000"/>
      <p:regular r:id="rId10"/>
    </p:embeddedFont>
    <p:embeddedFont>
      <p:font typeface="Garet Bold" charset="1" panose="00000000000000000000"/>
      <p:regular r:id="rId11"/>
    </p:embeddedFont>
    <p:embeddedFont>
      <p:font typeface="Mont" charset="1" panose="00000500000000000000"/>
      <p:regular r:id="rId12"/>
    </p:embeddedFont>
    <p:embeddedFont>
      <p:font typeface="Mont Bold" charset="1" panose="00000800000000000000"/>
      <p:regular r:id="rId13"/>
    </p:embeddedFont>
    <p:embeddedFont>
      <p:font typeface="Mont Italics" charset="1" panose="00000500000000000000"/>
      <p:regular r:id="rId14"/>
    </p:embeddedFont>
    <p:embeddedFont>
      <p:font typeface="Mont Bold Italics" charset="1" panose="00000800000000000000"/>
      <p:regular r:id="rId15"/>
    </p:embeddedFont>
    <p:embeddedFont>
      <p:font typeface="Mont Thin" charset="1" panose="00000200000000000000"/>
      <p:regular r:id="rId16"/>
    </p:embeddedFont>
    <p:embeddedFont>
      <p:font typeface="Mont Thin Italics" charset="1" panose="00000200000000000000"/>
      <p:regular r:id="rId17"/>
    </p:embeddedFont>
    <p:embeddedFont>
      <p:font typeface="Mont Heavy" charset="1" panose="00000A00000000000000"/>
      <p:regular r:id="rId18"/>
    </p:embeddedFont>
    <p:embeddedFont>
      <p:font typeface="Mont Heavy Italics" charset="1" panose="00000A00000000000000"/>
      <p:regular r:id="rId19"/>
    </p:embeddedFont>
    <p:embeddedFont>
      <p:font typeface="Canva Sans" charset="1" panose="020B0503030501040103"/>
      <p:regular r:id="rId20"/>
    </p:embeddedFont>
    <p:embeddedFont>
      <p:font typeface="Canva Sans Bold" charset="1" panose="020B0803030501040103"/>
      <p:regular r:id="rId21"/>
    </p:embeddedFont>
    <p:embeddedFont>
      <p:font typeface="Canva Sans Italics" charset="1" panose="020B0503030501040103"/>
      <p:regular r:id="rId22"/>
    </p:embeddedFont>
    <p:embeddedFont>
      <p:font typeface="Canva Sans Bold Italics" charset="1" panose="020B0803030501040103"/>
      <p:regular r:id="rId23"/>
    </p:embeddedFont>
    <p:embeddedFont>
      <p:font typeface="Canva Sans Medium" charset="1" panose="020B0603030501040103"/>
      <p:regular r:id="rId24"/>
    </p:embeddedFont>
    <p:embeddedFont>
      <p:font typeface="Canva Sans Medium Italics" charset="1" panose="020B0603030501040103"/>
      <p:regular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slides/slide1.xml" Type="http://schemas.openxmlformats.org/officeDocument/2006/relationships/slide"/><Relationship Id="rId27" Target="slides/slide2.xml" Type="http://schemas.openxmlformats.org/officeDocument/2006/relationships/slide"/><Relationship Id="rId28" Target="slides/slide3.xml" Type="http://schemas.openxmlformats.org/officeDocument/2006/relationships/slide"/><Relationship Id="rId29" Target="slides/slide4.xml" Type="http://schemas.openxmlformats.org/officeDocument/2006/relationships/slide"/><Relationship Id="rId3" Target="viewProps.xml" Type="http://schemas.openxmlformats.org/officeDocument/2006/relationships/viewProps"/><Relationship Id="rId30" Target="slides/slide5.xml" Type="http://schemas.openxmlformats.org/officeDocument/2006/relationships/slide"/><Relationship Id="rId31" Target="slides/slide6.xml" Type="http://schemas.openxmlformats.org/officeDocument/2006/relationships/slide"/><Relationship Id="rId32" Target="slides/slide7.xml" Type="http://schemas.openxmlformats.org/officeDocument/2006/relationships/slide"/><Relationship Id="rId33" Target="slides/slide8.xml" Type="http://schemas.openxmlformats.org/officeDocument/2006/relationships/slide"/><Relationship Id="rId34" Target="slides/slide9.xml" Type="http://schemas.openxmlformats.org/officeDocument/2006/relationships/slide"/><Relationship Id="rId35" Target="slides/slide10.xml" Type="http://schemas.openxmlformats.org/officeDocument/2006/relationships/slide"/><Relationship Id="rId36" Target="slides/slide11.xml" Type="http://schemas.openxmlformats.org/officeDocument/2006/relationships/slide"/><Relationship Id="rId37" Target="slides/slide12.xml" Type="http://schemas.openxmlformats.org/officeDocument/2006/relationships/slide"/><Relationship Id="rId38" Target="slides/slide13.xml" Type="http://schemas.openxmlformats.org/officeDocument/2006/relationships/slide"/><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20.png" Type="http://schemas.openxmlformats.org/officeDocument/2006/relationships/image"/><Relationship Id="rId4" Target="../media/image29.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17.png" Type="http://schemas.openxmlformats.org/officeDocument/2006/relationships/image"/><Relationship Id="rId4" Target="../media/image30.png" Type="http://schemas.openxmlformats.org/officeDocument/2006/relationships/image"/><Relationship Id="rId5" Target="../media/image31.png" Type="http://schemas.openxmlformats.org/officeDocument/2006/relationships/image"/><Relationship Id="rId6" Target="../media/image32.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17.png" Type="http://schemas.openxmlformats.org/officeDocument/2006/relationships/image"/><Relationship Id="rId4" Target="../media/image33.png" Type="http://schemas.openxmlformats.org/officeDocument/2006/relationships/image"/><Relationship Id="rId5" Target="../media/image34.png" Type="http://schemas.openxmlformats.org/officeDocument/2006/relationships/image"/><Relationship Id="rId6" Target="../media/image35.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https://www.figma.com/file/v4wcMXRwXDcQzxEM31RKsu/Tasty-Tales?type=design&amp;mode=design&amp;t=Mt6Qj44UTznA5V8K-0" TargetMode="External" Type="http://schemas.openxmlformats.org/officeDocument/2006/relationships/hyperlink"/></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10.png" Type="http://schemas.openxmlformats.org/officeDocument/2006/relationships/image"/><Relationship Id="rId6" Target="../media/image11.svg" Type="http://schemas.openxmlformats.org/officeDocument/2006/relationships/image"/><Relationship Id="rId7" Target="../media/image12.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13.png" Type="http://schemas.openxmlformats.org/officeDocument/2006/relationships/image"/><Relationship Id="rId4" Target="../media/image14.svg" Type="http://schemas.openxmlformats.org/officeDocument/2006/relationships/image"/><Relationship Id="rId5" Target="../media/image15.jpeg" Type="http://schemas.openxmlformats.org/officeDocument/2006/relationships/image"/><Relationship Id="rId6" Target="../media/image16.jpe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17.png" Type="http://schemas.openxmlformats.org/officeDocument/2006/relationships/image"/><Relationship Id="rId4" Target="../media/image18.png" Type="http://schemas.openxmlformats.org/officeDocument/2006/relationships/image"/><Relationship Id="rId5" Target="../media/image19.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20.png" Type="http://schemas.openxmlformats.org/officeDocument/2006/relationships/image"/><Relationship Id="rId4" Target="../media/image21.png" Type="http://schemas.openxmlformats.org/officeDocument/2006/relationships/image"/><Relationship Id="rId5" Target="../media/image22.png" Type="http://schemas.openxmlformats.org/officeDocument/2006/relationships/image"/><Relationship Id="rId6" Target="../media/image23.png" Type="http://schemas.openxmlformats.org/officeDocument/2006/relationships/image"/><Relationship Id="rId7" Target="../media/image24.png" Type="http://schemas.openxmlformats.org/officeDocument/2006/relationships/image"/><Relationship Id="rId8" Target="../media/image25.png" Type="http://schemas.openxmlformats.org/officeDocument/2006/relationships/image"/><Relationship Id="rId9" Target="../media/image26.sv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17.png" Type="http://schemas.openxmlformats.org/officeDocument/2006/relationships/image"/><Relationship Id="rId4" Target="../media/image27.png" Type="http://schemas.openxmlformats.org/officeDocument/2006/relationships/image"/><Relationship Id="rId5" Target="../media/image28.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333" r="0" b="-3333"/>
            </a:stretch>
          </a:blipFill>
        </p:spPr>
      </p:sp>
      <p:sp>
        <p:nvSpPr>
          <p:cNvPr name="Freeform 3" id="3"/>
          <p:cNvSpPr/>
          <p:nvPr/>
        </p:nvSpPr>
        <p:spPr>
          <a:xfrm flipH="false" flipV="false" rot="0">
            <a:off x="0" y="0"/>
            <a:ext cx="18288000" cy="4273013"/>
          </a:xfrm>
          <a:custGeom>
            <a:avLst/>
            <a:gdLst/>
            <a:ahLst/>
            <a:cxnLst/>
            <a:rect r="r" b="b" t="t" l="l"/>
            <a:pathLst>
              <a:path h="4273013" w="18288000">
                <a:moveTo>
                  <a:pt x="0" y="0"/>
                </a:moveTo>
                <a:lnTo>
                  <a:pt x="18288000" y="0"/>
                </a:lnTo>
                <a:lnTo>
                  <a:pt x="18288000" y="4273013"/>
                </a:lnTo>
                <a:lnTo>
                  <a:pt x="0" y="4273013"/>
                </a:lnTo>
                <a:lnTo>
                  <a:pt x="0" y="0"/>
                </a:lnTo>
                <a:close/>
              </a:path>
            </a:pathLst>
          </a:custGeom>
          <a:blipFill>
            <a:blip r:embed="rId3"/>
            <a:stretch>
              <a:fillRect l="0" t="-255586" r="0" b="0"/>
            </a:stretch>
          </a:blipFill>
        </p:spPr>
      </p:sp>
      <p:sp>
        <p:nvSpPr>
          <p:cNvPr name="AutoShape 4" id="4"/>
          <p:cNvSpPr/>
          <p:nvPr/>
        </p:nvSpPr>
        <p:spPr>
          <a:xfrm rot="0">
            <a:off x="3811045" y="9391459"/>
            <a:ext cx="8837429" cy="0"/>
          </a:xfrm>
          <a:prstGeom prst="line">
            <a:avLst/>
          </a:prstGeom>
          <a:ln cap="flat" w="19050">
            <a:solidFill>
              <a:srgbClr val="FFFFFF"/>
            </a:solidFill>
            <a:prstDash val="solid"/>
            <a:headEnd type="none" len="sm" w="sm"/>
            <a:tailEnd type="none" len="sm" w="sm"/>
          </a:ln>
        </p:spPr>
      </p:sp>
      <p:grpSp>
        <p:nvGrpSpPr>
          <p:cNvPr name="Group 5" id="5"/>
          <p:cNvGrpSpPr/>
          <p:nvPr/>
        </p:nvGrpSpPr>
        <p:grpSpPr>
          <a:xfrm rot="0">
            <a:off x="3811045" y="3347508"/>
            <a:ext cx="4096918" cy="5017688"/>
            <a:chOff x="0" y="0"/>
            <a:chExt cx="829947" cy="1016475"/>
          </a:xfrm>
        </p:grpSpPr>
        <p:sp>
          <p:nvSpPr>
            <p:cNvPr name="Freeform 6" id="6"/>
            <p:cNvSpPr/>
            <p:nvPr/>
          </p:nvSpPr>
          <p:spPr>
            <a:xfrm flipH="false" flipV="false" rot="0">
              <a:off x="0" y="0"/>
              <a:ext cx="829947" cy="1016475"/>
            </a:xfrm>
            <a:custGeom>
              <a:avLst/>
              <a:gdLst/>
              <a:ahLst/>
              <a:cxnLst/>
              <a:rect r="r" b="b" t="t" l="l"/>
              <a:pathLst>
                <a:path h="1016475" w="829947">
                  <a:moveTo>
                    <a:pt x="705487" y="1016475"/>
                  </a:moveTo>
                  <a:lnTo>
                    <a:pt x="124460" y="1016475"/>
                  </a:lnTo>
                  <a:cubicBezTo>
                    <a:pt x="55880" y="1016475"/>
                    <a:pt x="0" y="960595"/>
                    <a:pt x="0" y="892015"/>
                  </a:cubicBezTo>
                  <a:lnTo>
                    <a:pt x="0" y="124460"/>
                  </a:lnTo>
                  <a:cubicBezTo>
                    <a:pt x="0" y="55880"/>
                    <a:pt x="55880" y="0"/>
                    <a:pt x="124460" y="0"/>
                  </a:cubicBezTo>
                  <a:lnTo>
                    <a:pt x="705487" y="0"/>
                  </a:lnTo>
                  <a:cubicBezTo>
                    <a:pt x="774067" y="0"/>
                    <a:pt x="829947" y="55880"/>
                    <a:pt x="829947" y="124460"/>
                  </a:cubicBezTo>
                  <a:lnTo>
                    <a:pt x="829947" y="892015"/>
                  </a:lnTo>
                  <a:cubicBezTo>
                    <a:pt x="829947" y="960595"/>
                    <a:pt x="774067" y="1016475"/>
                    <a:pt x="705487" y="1016475"/>
                  </a:cubicBezTo>
                  <a:close/>
                </a:path>
              </a:pathLst>
            </a:custGeom>
            <a:solidFill>
              <a:srgbClr val="2E2D2D">
                <a:alpha val="60000"/>
              </a:srgbClr>
            </a:solidFill>
          </p:spPr>
        </p:sp>
      </p:grpSp>
      <p:sp>
        <p:nvSpPr>
          <p:cNvPr name="Freeform 7" id="7"/>
          <p:cNvSpPr/>
          <p:nvPr/>
        </p:nvSpPr>
        <p:spPr>
          <a:xfrm flipH="false" flipV="false" rot="0">
            <a:off x="5348236" y="4316315"/>
            <a:ext cx="1022535" cy="1022535"/>
          </a:xfrm>
          <a:custGeom>
            <a:avLst/>
            <a:gdLst/>
            <a:ahLst/>
            <a:cxnLst/>
            <a:rect r="r" b="b" t="t" l="l"/>
            <a:pathLst>
              <a:path h="1022535" w="1022535">
                <a:moveTo>
                  <a:pt x="0" y="0"/>
                </a:moveTo>
                <a:lnTo>
                  <a:pt x="1022535" y="0"/>
                </a:lnTo>
                <a:lnTo>
                  <a:pt x="1022535" y="1022535"/>
                </a:lnTo>
                <a:lnTo>
                  <a:pt x="0" y="102253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8" id="8"/>
          <p:cNvGrpSpPr/>
          <p:nvPr/>
        </p:nvGrpSpPr>
        <p:grpSpPr>
          <a:xfrm rot="0">
            <a:off x="10600015" y="3347508"/>
            <a:ext cx="4096918" cy="5017688"/>
            <a:chOff x="0" y="0"/>
            <a:chExt cx="829947" cy="1016475"/>
          </a:xfrm>
        </p:grpSpPr>
        <p:sp>
          <p:nvSpPr>
            <p:cNvPr name="Freeform 9" id="9"/>
            <p:cNvSpPr/>
            <p:nvPr/>
          </p:nvSpPr>
          <p:spPr>
            <a:xfrm flipH="false" flipV="false" rot="0">
              <a:off x="0" y="0"/>
              <a:ext cx="829947" cy="1016475"/>
            </a:xfrm>
            <a:custGeom>
              <a:avLst/>
              <a:gdLst/>
              <a:ahLst/>
              <a:cxnLst/>
              <a:rect r="r" b="b" t="t" l="l"/>
              <a:pathLst>
                <a:path h="1016475" w="829947">
                  <a:moveTo>
                    <a:pt x="705487" y="1016475"/>
                  </a:moveTo>
                  <a:lnTo>
                    <a:pt x="124460" y="1016475"/>
                  </a:lnTo>
                  <a:cubicBezTo>
                    <a:pt x="55880" y="1016475"/>
                    <a:pt x="0" y="960595"/>
                    <a:pt x="0" y="892015"/>
                  </a:cubicBezTo>
                  <a:lnTo>
                    <a:pt x="0" y="124460"/>
                  </a:lnTo>
                  <a:cubicBezTo>
                    <a:pt x="0" y="55880"/>
                    <a:pt x="55880" y="0"/>
                    <a:pt x="124460" y="0"/>
                  </a:cubicBezTo>
                  <a:lnTo>
                    <a:pt x="705487" y="0"/>
                  </a:lnTo>
                  <a:cubicBezTo>
                    <a:pt x="774067" y="0"/>
                    <a:pt x="829947" y="55880"/>
                    <a:pt x="829947" y="124460"/>
                  </a:cubicBezTo>
                  <a:lnTo>
                    <a:pt x="829947" y="892015"/>
                  </a:lnTo>
                  <a:cubicBezTo>
                    <a:pt x="829947" y="960595"/>
                    <a:pt x="774067" y="1016475"/>
                    <a:pt x="705487" y="1016475"/>
                  </a:cubicBezTo>
                  <a:close/>
                </a:path>
              </a:pathLst>
            </a:custGeom>
            <a:solidFill>
              <a:srgbClr val="2E2D2D">
                <a:alpha val="60000"/>
              </a:srgbClr>
            </a:solidFill>
          </p:spPr>
        </p:sp>
      </p:grpSp>
      <p:sp>
        <p:nvSpPr>
          <p:cNvPr name="Freeform 10" id="10"/>
          <p:cNvSpPr/>
          <p:nvPr/>
        </p:nvSpPr>
        <p:spPr>
          <a:xfrm flipH="false" flipV="false" rot="0">
            <a:off x="12137207" y="4316315"/>
            <a:ext cx="1022535" cy="1022535"/>
          </a:xfrm>
          <a:custGeom>
            <a:avLst/>
            <a:gdLst/>
            <a:ahLst/>
            <a:cxnLst/>
            <a:rect r="r" b="b" t="t" l="l"/>
            <a:pathLst>
              <a:path h="1022535" w="1022535">
                <a:moveTo>
                  <a:pt x="0" y="0"/>
                </a:moveTo>
                <a:lnTo>
                  <a:pt x="1022535" y="0"/>
                </a:lnTo>
                <a:lnTo>
                  <a:pt x="1022535" y="1022535"/>
                </a:lnTo>
                <a:lnTo>
                  <a:pt x="0" y="102253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1" id="11"/>
          <p:cNvSpPr txBox="true"/>
          <p:nvPr/>
        </p:nvSpPr>
        <p:spPr>
          <a:xfrm rot="0">
            <a:off x="3527625" y="2337858"/>
            <a:ext cx="10532560" cy="552450"/>
          </a:xfrm>
          <a:prstGeom prst="rect">
            <a:avLst/>
          </a:prstGeom>
        </p:spPr>
        <p:txBody>
          <a:bodyPr anchor="t" rtlCol="false" tIns="0" lIns="0" bIns="0" rIns="0">
            <a:spAutoFit/>
          </a:bodyPr>
          <a:lstStyle/>
          <a:p>
            <a:pPr algn="ctr">
              <a:lnSpc>
                <a:spcPts val="4320"/>
              </a:lnSpc>
            </a:pPr>
            <a:r>
              <a:rPr lang="en-US" sz="3600" spc="1152">
                <a:solidFill>
                  <a:srgbClr val="FFBD59"/>
                </a:solidFill>
                <a:latin typeface="Garet"/>
              </a:rPr>
              <a:t>UIP-TERMWORK</a:t>
            </a:r>
          </a:p>
        </p:txBody>
      </p:sp>
      <p:sp>
        <p:nvSpPr>
          <p:cNvPr name="TextBox 12" id="12"/>
          <p:cNvSpPr txBox="true"/>
          <p:nvPr/>
        </p:nvSpPr>
        <p:spPr>
          <a:xfrm rot="0">
            <a:off x="2102957" y="589885"/>
            <a:ext cx="13267596" cy="1466850"/>
          </a:xfrm>
          <a:prstGeom prst="rect">
            <a:avLst/>
          </a:prstGeom>
        </p:spPr>
        <p:txBody>
          <a:bodyPr anchor="t" rtlCol="false" tIns="0" lIns="0" bIns="0" rIns="0">
            <a:spAutoFit/>
          </a:bodyPr>
          <a:lstStyle/>
          <a:p>
            <a:pPr algn="ctr">
              <a:lnSpc>
                <a:spcPts val="11279"/>
              </a:lnSpc>
            </a:pPr>
            <a:r>
              <a:rPr lang="en-US" sz="9399">
                <a:solidFill>
                  <a:srgbClr val="FFFFFF"/>
                </a:solidFill>
                <a:latin typeface="Arimo Bold"/>
              </a:rPr>
              <a:t>Tasty Tales</a:t>
            </a:r>
          </a:p>
        </p:txBody>
      </p:sp>
      <p:sp>
        <p:nvSpPr>
          <p:cNvPr name="TextBox 13" id="13"/>
          <p:cNvSpPr txBox="true"/>
          <p:nvPr/>
        </p:nvSpPr>
        <p:spPr>
          <a:xfrm rot="0">
            <a:off x="4057756" y="5674075"/>
            <a:ext cx="3603496" cy="639842"/>
          </a:xfrm>
          <a:prstGeom prst="rect">
            <a:avLst/>
          </a:prstGeom>
        </p:spPr>
        <p:txBody>
          <a:bodyPr anchor="t" rtlCol="false" tIns="0" lIns="0" bIns="0" rIns="0">
            <a:spAutoFit/>
          </a:bodyPr>
          <a:lstStyle/>
          <a:p>
            <a:pPr algn="ctr" marL="0" indent="0" lvl="0">
              <a:lnSpc>
                <a:spcPts val="4075"/>
              </a:lnSpc>
            </a:pPr>
            <a:r>
              <a:rPr lang="en-US" sz="3396">
                <a:solidFill>
                  <a:srgbClr val="FFBD59"/>
                </a:solidFill>
                <a:latin typeface="Mont Heavy"/>
              </a:rPr>
              <a:t>Dheer Sheth</a:t>
            </a:r>
          </a:p>
        </p:txBody>
      </p:sp>
      <p:sp>
        <p:nvSpPr>
          <p:cNvPr name="TextBox 14" id="14"/>
          <p:cNvSpPr txBox="true"/>
          <p:nvPr/>
        </p:nvSpPr>
        <p:spPr>
          <a:xfrm rot="0">
            <a:off x="4380195" y="6485578"/>
            <a:ext cx="2958618" cy="514350"/>
          </a:xfrm>
          <a:prstGeom prst="rect">
            <a:avLst/>
          </a:prstGeom>
        </p:spPr>
        <p:txBody>
          <a:bodyPr anchor="t" rtlCol="false" tIns="0" lIns="0" bIns="0" rIns="0">
            <a:spAutoFit/>
          </a:bodyPr>
          <a:lstStyle/>
          <a:p>
            <a:pPr algn="ctr" marL="0" indent="0" lvl="0">
              <a:lnSpc>
                <a:spcPts val="4200"/>
              </a:lnSpc>
            </a:pPr>
            <a:r>
              <a:rPr lang="en-US" sz="3000">
                <a:solidFill>
                  <a:srgbClr val="FFFFFF"/>
                </a:solidFill>
                <a:latin typeface="Garet"/>
              </a:rPr>
              <a:t>16010421101</a:t>
            </a:r>
          </a:p>
        </p:txBody>
      </p:sp>
      <p:sp>
        <p:nvSpPr>
          <p:cNvPr name="TextBox 15" id="15"/>
          <p:cNvSpPr txBox="true"/>
          <p:nvPr/>
        </p:nvSpPr>
        <p:spPr>
          <a:xfrm rot="0">
            <a:off x="10713846" y="5674075"/>
            <a:ext cx="3850207" cy="639842"/>
          </a:xfrm>
          <a:prstGeom prst="rect">
            <a:avLst/>
          </a:prstGeom>
        </p:spPr>
        <p:txBody>
          <a:bodyPr anchor="t" rtlCol="false" tIns="0" lIns="0" bIns="0" rIns="0">
            <a:spAutoFit/>
          </a:bodyPr>
          <a:lstStyle/>
          <a:p>
            <a:pPr algn="ctr" marL="0" indent="0" lvl="0">
              <a:lnSpc>
                <a:spcPts val="4075"/>
              </a:lnSpc>
            </a:pPr>
            <a:r>
              <a:rPr lang="en-US" sz="3396">
                <a:solidFill>
                  <a:srgbClr val="FFBD59"/>
                </a:solidFill>
                <a:latin typeface="Mont Heavy"/>
              </a:rPr>
              <a:t>Tejas Shetty</a:t>
            </a:r>
          </a:p>
        </p:txBody>
      </p:sp>
      <p:sp>
        <p:nvSpPr>
          <p:cNvPr name="TextBox 16" id="16"/>
          <p:cNvSpPr txBox="true"/>
          <p:nvPr/>
        </p:nvSpPr>
        <p:spPr>
          <a:xfrm rot="0">
            <a:off x="11169165" y="6485578"/>
            <a:ext cx="2958618" cy="514350"/>
          </a:xfrm>
          <a:prstGeom prst="rect">
            <a:avLst/>
          </a:prstGeom>
        </p:spPr>
        <p:txBody>
          <a:bodyPr anchor="t" rtlCol="false" tIns="0" lIns="0" bIns="0" rIns="0">
            <a:spAutoFit/>
          </a:bodyPr>
          <a:lstStyle/>
          <a:p>
            <a:pPr algn="ctr" marL="0" indent="0" lvl="0">
              <a:lnSpc>
                <a:spcPts val="4200"/>
              </a:lnSpc>
            </a:pPr>
            <a:r>
              <a:rPr lang="en-US" sz="3000">
                <a:solidFill>
                  <a:srgbClr val="FFFFFF"/>
                </a:solidFill>
                <a:latin typeface="Garet"/>
              </a:rPr>
              <a:t>16010421103</a:t>
            </a:r>
          </a:p>
        </p:txBody>
      </p:sp>
      <p:sp>
        <p:nvSpPr>
          <p:cNvPr name="TextBox 17" id="17"/>
          <p:cNvSpPr txBox="true"/>
          <p:nvPr/>
        </p:nvSpPr>
        <p:spPr>
          <a:xfrm rot="0">
            <a:off x="5235662" y="4369938"/>
            <a:ext cx="1247683" cy="856905"/>
          </a:xfrm>
          <a:prstGeom prst="rect">
            <a:avLst/>
          </a:prstGeom>
        </p:spPr>
        <p:txBody>
          <a:bodyPr anchor="t" rtlCol="false" tIns="0" lIns="0" bIns="0" rIns="0">
            <a:spAutoFit/>
          </a:bodyPr>
          <a:lstStyle/>
          <a:p>
            <a:pPr algn="ctr" marL="0" indent="0" lvl="0">
              <a:lnSpc>
                <a:spcPts val="5433"/>
              </a:lnSpc>
            </a:pPr>
            <a:r>
              <a:rPr lang="en-US" sz="4528">
                <a:solidFill>
                  <a:srgbClr val="000000"/>
                </a:solidFill>
                <a:latin typeface="Mont Heavy"/>
              </a:rPr>
              <a:t>1</a:t>
            </a:r>
          </a:p>
        </p:txBody>
      </p:sp>
      <p:sp>
        <p:nvSpPr>
          <p:cNvPr name="TextBox 18" id="18"/>
          <p:cNvSpPr txBox="true"/>
          <p:nvPr/>
        </p:nvSpPr>
        <p:spPr>
          <a:xfrm rot="0">
            <a:off x="12024633" y="4369938"/>
            <a:ext cx="1247683" cy="856905"/>
          </a:xfrm>
          <a:prstGeom prst="rect">
            <a:avLst/>
          </a:prstGeom>
        </p:spPr>
        <p:txBody>
          <a:bodyPr anchor="t" rtlCol="false" tIns="0" lIns="0" bIns="0" rIns="0">
            <a:spAutoFit/>
          </a:bodyPr>
          <a:lstStyle/>
          <a:p>
            <a:pPr algn="ctr" marL="0" indent="0" lvl="0">
              <a:lnSpc>
                <a:spcPts val="5433"/>
              </a:lnSpc>
            </a:pPr>
            <a:r>
              <a:rPr lang="en-US" sz="4528">
                <a:solidFill>
                  <a:srgbClr val="000000"/>
                </a:solidFill>
                <a:latin typeface="Mont Heavy"/>
              </a:rPr>
              <a:t>2</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6250" t="0" r="-6250" b="0"/>
            </a:stretch>
          </a:blipFill>
        </p:spPr>
      </p:sp>
      <p:sp>
        <p:nvSpPr>
          <p:cNvPr name="Freeform 3" id="3"/>
          <p:cNvSpPr/>
          <p:nvPr/>
        </p:nvSpPr>
        <p:spPr>
          <a:xfrm flipH="false" flipV="false" rot="0">
            <a:off x="3435439" y="-3418058"/>
            <a:ext cx="18220935" cy="18220935"/>
          </a:xfrm>
          <a:custGeom>
            <a:avLst/>
            <a:gdLst/>
            <a:ahLst/>
            <a:cxnLst/>
            <a:rect r="r" b="b" t="t" l="l"/>
            <a:pathLst>
              <a:path h="18220935" w="18220935">
                <a:moveTo>
                  <a:pt x="0" y="0"/>
                </a:moveTo>
                <a:lnTo>
                  <a:pt x="18220936" y="0"/>
                </a:lnTo>
                <a:lnTo>
                  <a:pt x="18220936" y="18220936"/>
                </a:lnTo>
                <a:lnTo>
                  <a:pt x="0" y="18220936"/>
                </a:lnTo>
                <a:lnTo>
                  <a:pt x="0" y="0"/>
                </a:lnTo>
                <a:close/>
              </a:path>
            </a:pathLst>
          </a:custGeom>
          <a:blipFill>
            <a:blip r:embed="rId3">
              <a:alphaModFix amt="80000"/>
            </a:blip>
            <a:stretch>
              <a:fillRect l="0" t="0" r="0" b="0"/>
            </a:stretch>
          </a:blipFill>
        </p:spPr>
      </p:sp>
      <p:sp>
        <p:nvSpPr>
          <p:cNvPr name="TextBox 4" id="4"/>
          <p:cNvSpPr txBox="true"/>
          <p:nvPr/>
        </p:nvSpPr>
        <p:spPr>
          <a:xfrm rot="0">
            <a:off x="337471" y="923925"/>
            <a:ext cx="5772051" cy="951865"/>
          </a:xfrm>
          <a:prstGeom prst="rect">
            <a:avLst/>
          </a:prstGeom>
        </p:spPr>
        <p:txBody>
          <a:bodyPr anchor="t" rtlCol="false" tIns="0" lIns="0" bIns="0" rIns="0">
            <a:spAutoFit/>
          </a:bodyPr>
          <a:lstStyle/>
          <a:p>
            <a:pPr marL="0" indent="0" lvl="0">
              <a:lnSpc>
                <a:spcPts val="5600"/>
              </a:lnSpc>
            </a:pPr>
            <a:r>
              <a:rPr lang="en-US" sz="5600">
                <a:solidFill>
                  <a:srgbClr val="FFFFFF"/>
                </a:solidFill>
                <a:latin typeface="Mont Bold"/>
              </a:rPr>
              <a:t>DASHBOARD</a:t>
            </a:r>
          </a:p>
        </p:txBody>
      </p:sp>
      <p:sp>
        <p:nvSpPr>
          <p:cNvPr name="Freeform 5" id="5"/>
          <p:cNvSpPr/>
          <p:nvPr/>
        </p:nvSpPr>
        <p:spPr>
          <a:xfrm flipH="false" flipV="false" rot="0">
            <a:off x="5682009" y="292225"/>
            <a:ext cx="11577291" cy="9811461"/>
          </a:xfrm>
          <a:custGeom>
            <a:avLst/>
            <a:gdLst/>
            <a:ahLst/>
            <a:cxnLst/>
            <a:rect r="r" b="b" t="t" l="l"/>
            <a:pathLst>
              <a:path h="9811461" w="11577291">
                <a:moveTo>
                  <a:pt x="0" y="0"/>
                </a:moveTo>
                <a:lnTo>
                  <a:pt x="11577291" y="0"/>
                </a:lnTo>
                <a:lnTo>
                  <a:pt x="11577291" y="9811461"/>
                </a:lnTo>
                <a:lnTo>
                  <a:pt x="0" y="9811461"/>
                </a:lnTo>
                <a:lnTo>
                  <a:pt x="0" y="0"/>
                </a:lnTo>
                <a:close/>
              </a:path>
            </a:pathLst>
          </a:custGeom>
          <a:blipFill>
            <a:blip r:embed="rId4"/>
            <a:stretch>
              <a:fillRect l="0" t="0" r="0" b="0"/>
            </a:stretch>
          </a:blipFill>
        </p:spPr>
      </p:sp>
      <p:sp>
        <p:nvSpPr>
          <p:cNvPr name="TextBox 6" id="6"/>
          <p:cNvSpPr txBox="true"/>
          <p:nvPr/>
        </p:nvSpPr>
        <p:spPr>
          <a:xfrm rot="0">
            <a:off x="0" y="2215479"/>
            <a:ext cx="5682009" cy="7795895"/>
          </a:xfrm>
          <a:prstGeom prst="rect">
            <a:avLst/>
          </a:prstGeom>
        </p:spPr>
        <p:txBody>
          <a:bodyPr anchor="t" rtlCol="false" tIns="0" lIns="0" bIns="0" rIns="0">
            <a:spAutoFit/>
          </a:bodyPr>
          <a:lstStyle/>
          <a:p>
            <a:pPr algn="ctr">
              <a:lnSpc>
                <a:spcPts val="4060"/>
              </a:lnSpc>
            </a:pPr>
            <a:r>
              <a:rPr lang="en-US" sz="2900">
                <a:solidFill>
                  <a:srgbClr val="FFBD59"/>
                </a:solidFill>
                <a:latin typeface="Canva Sans"/>
              </a:rPr>
              <a:t>Dashboard arranges data, displays into a single information-dense page, updated regularly. It shows users relevant, actionable information, and let them customize the display as necessary.Dashboard determines what information users need or want to see. Uses a good visual hierarchy to arrange lists, tables, and information graphics on the page</a:t>
            </a:r>
          </a:p>
          <a:p>
            <a:pPr algn="ctr">
              <a:lnSpc>
                <a:spcPts val="4899"/>
              </a:lnSpc>
            </a:pP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6250" t="0" r="-6250" b="0"/>
            </a:stretch>
          </a:blipFill>
        </p:spPr>
      </p:sp>
      <p:sp>
        <p:nvSpPr>
          <p:cNvPr name="Freeform 3" id="3"/>
          <p:cNvSpPr/>
          <p:nvPr/>
        </p:nvSpPr>
        <p:spPr>
          <a:xfrm flipH="false" flipV="false" rot="0">
            <a:off x="-1901542" y="-2841292"/>
            <a:ext cx="9313124" cy="9214833"/>
          </a:xfrm>
          <a:custGeom>
            <a:avLst/>
            <a:gdLst/>
            <a:ahLst/>
            <a:cxnLst/>
            <a:rect r="r" b="b" t="t" l="l"/>
            <a:pathLst>
              <a:path h="9214833" w="9313124">
                <a:moveTo>
                  <a:pt x="0" y="0"/>
                </a:moveTo>
                <a:lnTo>
                  <a:pt x="9313125" y="0"/>
                </a:lnTo>
                <a:lnTo>
                  <a:pt x="9313125" y="9214833"/>
                </a:lnTo>
                <a:lnTo>
                  <a:pt x="0" y="9214833"/>
                </a:lnTo>
                <a:lnTo>
                  <a:pt x="0" y="0"/>
                </a:lnTo>
                <a:close/>
              </a:path>
            </a:pathLst>
          </a:custGeom>
          <a:blipFill>
            <a:blip r:embed="rId3">
              <a:alphaModFix amt="80000"/>
            </a:blip>
            <a:stretch>
              <a:fillRect l="0" t="0" r="0" b="0"/>
            </a:stretch>
          </a:blipFill>
        </p:spPr>
      </p:sp>
      <p:grpSp>
        <p:nvGrpSpPr>
          <p:cNvPr name="Group 4" id="4"/>
          <p:cNvGrpSpPr/>
          <p:nvPr/>
        </p:nvGrpSpPr>
        <p:grpSpPr>
          <a:xfrm rot="0">
            <a:off x="1028700" y="1381848"/>
            <a:ext cx="5680114" cy="8467100"/>
            <a:chOff x="0" y="0"/>
            <a:chExt cx="930410" cy="1386921"/>
          </a:xfrm>
        </p:grpSpPr>
        <p:sp>
          <p:nvSpPr>
            <p:cNvPr name="Freeform 5" id="5"/>
            <p:cNvSpPr/>
            <p:nvPr/>
          </p:nvSpPr>
          <p:spPr>
            <a:xfrm flipH="false" flipV="false" rot="0">
              <a:off x="0" y="0"/>
              <a:ext cx="930410" cy="1386922"/>
            </a:xfrm>
            <a:custGeom>
              <a:avLst/>
              <a:gdLst/>
              <a:ahLst/>
              <a:cxnLst/>
              <a:rect r="r" b="b" t="t" l="l"/>
              <a:pathLst>
                <a:path h="1386922" w="930410">
                  <a:moveTo>
                    <a:pt x="805950" y="1386921"/>
                  </a:moveTo>
                  <a:lnTo>
                    <a:pt x="124460" y="1386921"/>
                  </a:lnTo>
                  <a:cubicBezTo>
                    <a:pt x="55880" y="1386921"/>
                    <a:pt x="0" y="1331042"/>
                    <a:pt x="0" y="1262461"/>
                  </a:cubicBezTo>
                  <a:lnTo>
                    <a:pt x="0" y="124460"/>
                  </a:lnTo>
                  <a:cubicBezTo>
                    <a:pt x="0" y="55880"/>
                    <a:pt x="55880" y="0"/>
                    <a:pt x="124460" y="0"/>
                  </a:cubicBezTo>
                  <a:lnTo>
                    <a:pt x="805950" y="0"/>
                  </a:lnTo>
                  <a:cubicBezTo>
                    <a:pt x="874530" y="0"/>
                    <a:pt x="930410" y="55880"/>
                    <a:pt x="930410" y="124460"/>
                  </a:cubicBezTo>
                  <a:lnTo>
                    <a:pt x="930410" y="1262462"/>
                  </a:lnTo>
                  <a:cubicBezTo>
                    <a:pt x="930410" y="1331042"/>
                    <a:pt x="874530" y="1386922"/>
                    <a:pt x="805950" y="1386922"/>
                  </a:cubicBezTo>
                  <a:close/>
                </a:path>
              </a:pathLst>
            </a:custGeom>
            <a:solidFill>
              <a:srgbClr val="2E2D2D">
                <a:alpha val="60000"/>
              </a:srgbClr>
            </a:solidFill>
          </p:spPr>
        </p:sp>
      </p:grpSp>
      <p:grpSp>
        <p:nvGrpSpPr>
          <p:cNvPr name="Group 6" id="6"/>
          <p:cNvGrpSpPr/>
          <p:nvPr/>
        </p:nvGrpSpPr>
        <p:grpSpPr>
          <a:xfrm rot="0">
            <a:off x="7411583" y="1277073"/>
            <a:ext cx="4828356" cy="8467100"/>
            <a:chOff x="0" y="0"/>
            <a:chExt cx="790891" cy="1386921"/>
          </a:xfrm>
        </p:grpSpPr>
        <p:sp>
          <p:nvSpPr>
            <p:cNvPr name="Freeform 7" id="7"/>
            <p:cNvSpPr/>
            <p:nvPr/>
          </p:nvSpPr>
          <p:spPr>
            <a:xfrm flipH="false" flipV="false" rot="0">
              <a:off x="0" y="0"/>
              <a:ext cx="790891" cy="1386922"/>
            </a:xfrm>
            <a:custGeom>
              <a:avLst/>
              <a:gdLst/>
              <a:ahLst/>
              <a:cxnLst/>
              <a:rect r="r" b="b" t="t" l="l"/>
              <a:pathLst>
                <a:path h="1386922" w="790891">
                  <a:moveTo>
                    <a:pt x="666431" y="1386921"/>
                  </a:moveTo>
                  <a:lnTo>
                    <a:pt x="124460" y="1386921"/>
                  </a:lnTo>
                  <a:cubicBezTo>
                    <a:pt x="55880" y="1386921"/>
                    <a:pt x="0" y="1331042"/>
                    <a:pt x="0" y="1262461"/>
                  </a:cubicBezTo>
                  <a:lnTo>
                    <a:pt x="0" y="124460"/>
                  </a:lnTo>
                  <a:cubicBezTo>
                    <a:pt x="0" y="55880"/>
                    <a:pt x="55880" y="0"/>
                    <a:pt x="124460" y="0"/>
                  </a:cubicBezTo>
                  <a:lnTo>
                    <a:pt x="666431" y="0"/>
                  </a:lnTo>
                  <a:cubicBezTo>
                    <a:pt x="735011" y="0"/>
                    <a:pt x="790891" y="55880"/>
                    <a:pt x="790891" y="124460"/>
                  </a:cubicBezTo>
                  <a:lnTo>
                    <a:pt x="790891" y="1262462"/>
                  </a:lnTo>
                  <a:cubicBezTo>
                    <a:pt x="790891" y="1331042"/>
                    <a:pt x="735011" y="1386922"/>
                    <a:pt x="666431" y="1386922"/>
                  </a:cubicBezTo>
                  <a:close/>
                </a:path>
              </a:pathLst>
            </a:custGeom>
            <a:solidFill>
              <a:srgbClr val="2E2D2D">
                <a:alpha val="60000"/>
              </a:srgbClr>
            </a:solidFill>
          </p:spPr>
        </p:sp>
      </p:grpSp>
      <p:sp>
        <p:nvSpPr>
          <p:cNvPr name="Freeform 8" id="8"/>
          <p:cNvSpPr/>
          <p:nvPr/>
        </p:nvSpPr>
        <p:spPr>
          <a:xfrm flipH="false" flipV="false" rot="0">
            <a:off x="1697765" y="1660854"/>
            <a:ext cx="4361034" cy="7941819"/>
          </a:xfrm>
          <a:custGeom>
            <a:avLst/>
            <a:gdLst/>
            <a:ahLst/>
            <a:cxnLst/>
            <a:rect r="r" b="b" t="t" l="l"/>
            <a:pathLst>
              <a:path h="7941819" w="4361034">
                <a:moveTo>
                  <a:pt x="0" y="0"/>
                </a:moveTo>
                <a:lnTo>
                  <a:pt x="4361034" y="0"/>
                </a:lnTo>
                <a:lnTo>
                  <a:pt x="4361034" y="7941819"/>
                </a:lnTo>
                <a:lnTo>
                  <a:pt x="0" y="7941819"/>
                </a:lnTo>
                <a:lnTo>
                  <a:pt x="0" y="0"/>
                </a:lnTo>
                <a:close/>
              </a:path>
            </a:pathLst>
          </a:custGeom>
          <a:blipFill>
            <a:blip r:embed="rId4"/>
            <a:stretch>
              <a:fillRect l="0" t="0" r="0" b="0"/>
            </a:stretch>
          </a:blipFill>
        </p:spPr>
      </p:sp>
      <p:sp>
        <p:nvSpPr>
          <p:cNvPr name="Freeform 9" id="9"/>
          <p:cNvSpPr/>
          <p:nvPr/>
        </p:nvSpPr>
        <p:spPr>
          <a:xfrm flipH="false" flipV="false" rot="0">
            <a:off x="7695431" y="1651329"/>
            <a:ext cx="4260660" cy="7718587"/>
          </a:xfrm>
          <a:custGeom>
            <a:avLst/>
            <a:gdLst/>
            <a:ahLst/>
            <a:cxnLst/>
            <a:rect r="r" b="b" t="t" l="l"/>
            <a:pathLst>
              <a:path h="7718587" w="4260660">
                <a:moveTo>
                  <a:pt x="0" y="0"/>
                </a:moveTo>
                <a:lnTo>
                  <a:pt x="4260660" y="0"/>
                </a:lnTo>
                <a:lnTo>
                  <a:pt x="4260660" y="7718587"/>
                </a:lnTo>
                <a:lnTo>
                  <a:pt x="0" y="7718587"/>
                </a:lnTo>
                <a:lnTo>
                  <a:pt x="0" y="0"/>
                </a:lnTo>
                <a:close/>
              </a:path>
            </a:pathLst>
          </a:custGeom>
          <a:blipFill>
            <a:blip r:embed="rId5"/>
            <a:stretch>
              <a:fillRect l="0" t="0" r="0" b="0"/>
            </a:stretch>
          </a:blipFill>
        </p:spPr>
      </p:sp>
      <p:grpSp>
        <p:nvGrpSpPr>
          <p:cNvPr name="Group 10" id="10"/>
          <p:cNvGrpSpPr/>
          <p:nvPr/>
        </p:nvGrpSpPr>
        <p:grpSpPr>
          <a:xfrm rot="0">
            <a:off x="12944789" y="1277073"/>
            <a:ext cx="4828356" cy="8467100"/>
            <a:chOff x="0" y="0"/>
            <a:chExt cx="790891" cy="1386921"/>
          </a:xfrm>
        </p:grpSpPr>
        <p:sp>
          <p:nvSpPr>
            <p:cNvPr name="Freeform 11" id="11"/>
            <p:cNvSpPr/>
            <p:nvPr/>
          </p:nvSpPr>
          <p:spPr>
            <a:xfrm flipH="false" flipV="false" rot="0">
              <a:off x="0" y="0"/>
              <a:ext cx="790891" cy="1386922"/>
            </a:xfrm>
            <a:custGeom>
              <a:avLst/>
              <a:gdLst/>
              <a:ahLst/>
              <a:cxnLst/>
              <a:rect r="r" b="b" t="t" l="l"/>
              <a:pathLst>
                <a:path h="1386922" w="790891">
                  <a:moveTo>
                    <a:pt x="666431" y="1386921"/>
                  </a:moveTo>
                  <a:lnTo>
                    <a:pt x="124460" y="1386921"/>
                  </a:lnTo>
                  <a:cubicBezTo>
                    <a:pt x="55880" y="1386921"/>
                    <a:pt x="0" y="1331042"/>
                    <a:pt x="0" y="1262461"/>
                  </a:cubicBezTo>
                  <a:lnTo>
                    <a:pt x="0" y="124460"/>
                  </a:lnTo>
                  <a:cubicBezTo>
                    <a:pt x="0" y="55880"/>
                    <a:pt x="55880" y="0"/>
                    <a:pt x="124460" y="0"/>
                  </a:cubicBezTo>
                  <a:lnTo>
                    <a:pt x="666431" y="0"/>
                  </a:lnTo>
                  <a:cubicBezTo>
                    <a:pt x="735011" y="0"/>
                    <a:pt x="790891" y="55880"/>
                    <a:pt x="790891" y="124460"/>
                  </a:cubicBezTo>
                  <a:lnTo>
                    <a:pt x="790891" y="1262462"/>
                  </a:lnTo>
                  <a:cubicBezTo>
                    <a:pt x="790891" y="1331042"/>
                    <a:pt x="735011" y="1386922"/>
                    <a:pt x="666431" y="1386922"/>
                  </a:cubicBezTo>
                  <a:close/>
                </a:path>
              </a:pathLst>
            </a:custGeom>
            <a:solidFill>
              <a:srgbClr val="2E2D2D">
                <a:alpha val="60000"/>
              </a:srgbClr>
            </a:solidFill>
          </p:spPr>
        </p:sp>
      </p:grpSp>
      <p:sp>
        <p:nvSpPr>
          <p:cNvPr name="Freeform 12" id="12"/>
          <p:cNvSpPr/>
          <p:nvPr/>
        </p:nvSpPr>
        <p:spPr>
          <a:xfrm flipH="false" flipV="false" rot="0">
            <a:off x="13246495" y="1651329"/>
            <a:ext cx="4224945" cy="7718587"/>
          </a:xfrm>
          <a:custGeom>
            <a:avLst/>
            <a:gdLst/>
            <a:ahLst/>
            <a:cxnLst/>
            <a:rect r="r" b="b" t="t" l="l"/>
            <a:pathLst>
              <a:path h="7718587" w="4224945">
                <a:moveTo>
                  <a:pt x="0" y="0"/>
                </a:moveTo>
                <a:lnTo>
                  <a:pt x="4224944" y="0"/>
                </a:lnTo>
                <a:lnTo>
                  <a:pt x="4224944" y="7718587"/>
                </a:lnTo>
                <a:lnTo>
                  <a:pt x="0" y="7718587"/>
                </a:lnTo>
                <a:lnTo>
                  <a:pt x="0" y="0"/>
                </a:lnTo>
                <a:close/>
              </a:path>
            </a:pathLst>
          </a:custGeom>
          <a:blipFill>
            <a:blip r:embed="rId6"/>
            <a:stretch>
              <a:fillRect l="-4180" t="0" r="-4180" b="0"/>
            </a:stretch>
          </a:blipFill>
        </p:spPr>
      </p:sp>
      <p:sp>
        <p:nvSpPr>
          <p:cNvPr name="TextBox 13" id="13"/>
          <p:cNvSpPr txBox="true"/>
          <p:nvPr/>
        </p:nvSpPr>
        <p:spPr>
          <a:xfrm rot="0">
            <a:off x="7092032" y="162660"/>
            <a:ext cx="4103936" cy="1028688"/>
          </a:xfrm>
          <a:prstGeom prst="rect">
            <a:avLst/>
          </a:prstGeom>
        </p:spPr>
        <p:txBody>
          <a:bodyPr anchor="t" rtlCol="false" tIns="0" lIns="0" bIns="0" rIns="0">
            <a:spAutoFit/>
          </a:bodyPr>
          <a:lstStyle/>
          <a:p>
            <a:pPr algn="ctr">
              <a:lnSpc>
                <a:spcPts val="8400"/>
              </a:lnSpc>
            </a:pPr>
            <a:r>
              <a:rPr lang="en-US" sz="6000">
                <a:solidFill>
                  <a:srgbClr val="FFFFFF"/>
                </a:solidFill>
                <a:latin typeface="Canva Sans Bold"/>
              </a:rPr>
              <a:t>MOBILE-UI</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6250" t="0" r="-6250" b="0"/>
            </a:stretch>
          </a:blipFill>
        </p:spPr>
      </p:sp>
      <p:sp>
        <p:nvSpPr>
          <p:cNvPr name="Freeform 3" id="3"/>
          <p:cNvSpPr/>
          <p:nvPr/>
        </p:nvSpPr>
        <p:spPr>
          <a:xfrm flipH="false" flipV="false" rot="0">
            <a:off x="-1901542" y="-2841292"/>
            <a:ext cx="9313124" cy="9214833"/>
          </a:xfrm>
          <a:custGeom>
            <a:avLst/>
            <a:gdLst/>
            <a:ahLst/>
            <a:cxnLst/>
            <a:rect r="r" b="b" t="t" l="l"/>
            <a:pathLst>
              <a:path h="9214833" w="9313124">
                <a:moveTo>
                  <a:pt x="0" y="0"/>
                </a:moveTo>
                <a:lnTo>
                  <a:pt x="9313125" y="0"/>
                </a:lnTo>
                <a:lnTo>
                  <a:pt x="9313125" y="9214833"/>
                </a:lnTo>
                <a:lnTo>
                  <a:pt x="0" y="9214833"/>
                </a:lnTo>
                <a:lnTo>
                  <a:pt x="0" y="0"/>
                </a:lnTo>
                <a:close/>
              </a:path>
            </a:pathLst>
          </a:custGeom>
          <a:blipFill>
            <a:blip r:embed="rId3">
              <a:alphaModFix amt="80000"/>
            </a:blip>
            <a:stretch>
              <a:fillRect l="0" t="0" r="0" b="0"/>
            </a:stretch>
          </a:blipFill>
        </p:spPr>
      </p:sp>
      <p:grpSp>
        <p:nvGrpSpPr>
          <p:cNvPr name="Group 4" id="4"/>
          <p:cNvGrpSpPr/>
          <p:nvPr/>
        </p:nvGrpSpPr>
        <p:grpSpPr>
          <a:xfrm rot="0">
            <a:off x="1028700" y="1381848"/>
            <a:ext cx="5680114" cy="8467100"/>
            <a:chOff x="0" y="0"/>
            <a:chExt cx="930410" cy="1386921"/>
          </a:xfrm>
        </p:grpSpPr>
        <p:sp>
          <p:nvSpPr>
            <p:cNvPr name="Freeform 5" id="5"/>
            <p:cNvSpPr/>
            <p:nvPr/>
          </p:nvSpPr>
          <p:spPr>
            <a:xfrm flipH="false" flipV="false" rot="0">
              <a:off x="0" y="0"/>
              <a:ext cx="930410" cy="1386922"/>
            </a:xfrm>
            <a:custGeom>
              <a:avLst/>
              <a:gdLst/>
              <a:ahLst/>
              <a:cxnLst/>
              <a:rect r="r" b="b" t="t" l="l"/>
              <a:pathLst>
                <a:path h="1386922" w="930410">
                  <a:moveTo>
                    <a:pt x="805950" y="1386921"/>
                  </a:moveTo>
                  <a:lnTo>
                    <a:pt x="124460" y="1386921"/>
                  </a:lnTo>
                  <a:cubicBezTo>
                    <a:pt x="55880" y="1386921"/>
                    <a:pt x="0" y="1331042"/>
                    <a:pt x="0" y="1262461"/>
                  </a:cubicBezTo>
                  <a:lnTo>
                    <a:pt x="0" y="124460"/>
                  </a:lnTo>
                  <a:cubicBezTo>
                    <a:pt x="0" y="55880"/>
                    <a:pt x="55880" y="0"/>
                    <a:pt x="124460" y="0"/>
                  </a:cubicBezTo>
                  <a:lnTo>
                    <a:pt x="805950" y="0"/>
                  </a:lnTo>
                  <a:cubicBezTo>
                    <a:pt x="874530" y="0"/>
                    <a:pt x="930410" y="55880"/>
                    <a:pt x="930410" y="124460"/>
                  </a:cubicBezTo>
                  <a:lnTo>
                    <a:pt x="930410" y="1262462"/>
                  </a:lnTo>
                  <a:cubicBezTo>
                    <a:pt x="930410" y="1331042"/>
                    <a:pt x="874530" y="1386922"/>
                    <a:pt x="805950" y="1386922"/>
                  </a:cubicBezTo>
                  <a:close/>
                </a:path>
              </a:pathLst>
            </a:custGeom>
            <a:solidFill>
              <a:srgbClr val="2E2D2D">
                <a:alpha val="60000"/>
              </a:srgbClr>
            </a:solidFill>
          </p:spPr>
        </p:sp>
      </p:grpSp>
      <p:grpSp>
        <p:nvGrpSpPr>
          <p:cNvPr name="Group 6" id="6"/>
          <p:cNvGrpSpPr/>
          <p:nvPr/>
        </p:nvGrpSpPr>
        <p:grpSpPr>
          <a:xfrm rot="0">
            <a:off x="7411583" y="1277073"/>
            <a:ext cx="4828356" cy="8467100"/>
            <a:chOff x="0" y="0"/>
            <a:chExt cx="790891" cy="1386921"/>
          </a:xfrm>
        </p:grpSpPr>
        <p:sp>
          <p:nvSpPr>
            <p:cNvPr name="Freeform 7" id="7"/>
            <p:cNvSpPr/>
            <p:nvPr/>
          </p:nvSpPr>
          <p:spPr>
            <a:xfrm flipH="false" flipV="false" rot="0">
              <a:off x="0" y="0"/>
              <a:ext cx="790891" cy="1386922"/>
            </a:xfrm>
            <a:custGeom>
              <a:avLst/>
              <a:gdLst/>
              <a:ahLst/>
              <a:cxnLst/>
              <a:rect r="r" b="b" t="t" l="l"/>
              <a:pathLst>
                <a:path h="1386922" w="790891">
                  <a:moveTo>
                    <a:pt x="666431" y="1386921"/>
                  </a:moveTo>
                  <a:lnTo>
                    <a:pt x="124460" y="1386921"/>
                  </a:lnTo>
                  <a:cubicBezTo>
                    <a:pt x="55880" y="1386921"/>
                    <a:pt x="0" y="1331042"/>
                    <a:pt x="0" y="1262461"/>
                  </a:cubicBezTo>
                  <a:lnTo>
                    <a:pt x="0" y="124460"/>
                  </a:lnTo>
                  <a:cubicBezTo>
                    <a:pt x="0" y="55880"/>
                    <a:pt x="55880" y="0"/>
                    <a:pt x="124460" y="0"/>
                  </a:cubicBezTo>
                  <a:lnTo>
                    <a:pt x="666431" y="0"/>
                  </a:lnTo>
                  <a:cubicBezTo>
                    <a:pt x="735011" y="0"/>
                    <a:pt x="790891" y="55880"/>
                    <a:pt x="790891" y="124460"/>
                  </a:cubicBezTo>
                  <a:lnTo>
                    <a:pt x="790891" y="1262462"/>
                  </a:lnTo>
                  <a:cubicBezTo>
                    <a:pt x="790891" y="1331042"/>
                    <a:pt x="735011" y="1386922"/>
                    <a:pt x="666431" y="1386922"/>
                  </a:cubicBezTo>
                  <a:close/>
                </a:path>
              </a:pathLst>
            </a:custGeom>
            <a:solidFill>
              <a:srgbClr val="2E2D2D">
                <a:alpha val="60000"/>
              </a:srgbClr>
            </a:solidFill>
          </p:spPr>
        </p:sp>
      </p:grpSp>
      <p:grpSp>
        <p:nvGrpSpPr>
          <p:cNvPr name="Group 8" id="8"/>
          <p:cNvGrpSpPr/>
          <p:nvPr/>
        </p:nvGrpSpPr>
        <p:grpSpPr>
          <a:xfrm rot="0">
            <a:off x="12944789" y="1277073"/>
            <a:ext cx="4828356" cy="8467100"/>
            <a:chOff x="0" y="0"/>
            <a:chExt cx="790891" cy="1386921"/>
          </a:xfrm>
        </p:grpSpPr>
        <p:sp>
          <p:nvSpPr>
            <p:cNvPr name="Freeform 9" id="9"/>
            <p:cNvSpPr/>
            <p:nvPr/>
          </p:nvSpPr>
          <p:spPr>
            <a:xfrm flipH="false" flipV="false" rot="0">
              <a:off x="0" y="0"/>
              <a:ext cx="790891" cy="1386922"/>
            </a:xfrm>
            <a:custGeom>
              <a:avLst/>
              <a:gdLst/>
              <a:ahLst/>
              <a:cxnLst/>
              <a:rect r="r" b="b" t="t" l="l"/>
              <a:pathLst>
                <a:path h="1386922" w="790891">
                  <a:moveTo>
                    <a:pt x="666431" y="1386921"/>
                  </a:moveTo>
                  <a:lnTo>
                    <a:pt x="124460" y="1386921"/>
                  </a:lnTo>
                  <a:cubicBezTo>
                    <a:pt x="55880" y="1386921"/>
                    <a:pt x="0" y="1331042"/>
                    <a:pt x="0" y="1262461"/>
                  </a:cubicBezTo>
                  <a:lnTo>
                    <a:pt x="0" y="124460"/>
                  </a:lnTo>
                  <a:cubicBezTo>
                    <a:pt x="0" y="55880"/>
                    <a:pt x="55880" y="0"/>
                    <a:pt x="124460" y="0"/>
                  </a:cubicBezTo>
                  <a:lnTo>
                    <a:pt x="666431" y="0"/>
                  </a:lnTo>
                  <a:cubicBezTo>
                    <a:pt x="735011" y="0"/>
                    <a:pt x="790891" y="55880"/>
                    <a:pt x="790891" y="124460"/>
                  </a:cubicBezTo>
                  <a:lnTo>
                    <a:pt x="790891" y="1262462"/>
                  </a:lnTo>
                  <a:cubicBezTo>
                    <a:pt x="790891" y="1331042"/>
                    <a:pt x="735011" y="1386922"/>
                    <a:pt x="666431" y="1386922"/>
                  </a:cubicBezTo>
                  <a:close/>
                </a:path>
              </a:pathLst>
            </a:custGeom>
            <a:solidFill>
              <a:srgbClr val="2E2D2D">
                <a:alpha val="60000"/>
              </a:srgbClr>
            </a:solidFill>
          </p:spPr>
        </p:sp>
      </p:grpSp>
      <p:sp>
        <p:nvSpPr>
          <p:cNvPr name="Freeform 10" id="10"/>
          <p:cNvSpPr/>
          <p:nvPr/>
        </p:nvSpPr>
        <p:spPr>
          <a:xfrm flipH="false" flipV="false" rot="0">
            <a:off x="1554097" y="1707137"/>
            <a:ext cx="4629319" cy="7606971"/>
          </a:xfrm>
          <a:custGeom>
            <a:avLst/>
            <a:gdLst/>
            <a:ahLst/>
            <a:cxnLst/>
            <a:rect r="r" b="b" t="t" l="l"/>
            <a:pathLst>
              <a:path h="7606971" w="4629319">
                <a:moveTo>
                  <a:pt x="0" y="0"/>
                </a:moveTo>
                <a:lnTo>
                  <a:pt x="4629319" y="0"/>
                </a:lnTo>
                <a:lnTo>
                  <a:pt x="4629319" y="7606971"/>
                </a:lnTo>
                <a:lnTo>
                  <a:pt x="0" y="7606971"/>
                </a:lnTo>
                <a:lnTo>
                  <a:pt x="0" y="0"/>
                </a:lnTo>
                <a:close/>
              </a:path>
            </a:pathLst>
          </a:custGeom>
          <a:blipFill>
            <a:blip r:embed="rId4"/>
            <a:stretch>
              <a:fillRect l="0" t="0" r="0" b="0"/>
            </a:stretch>
          </a:blipFill>
        </p:spPr>
      </p:sp>
      <p:sp>
        <p:nvSpPr>
          <p:cNvPr name="Freeform 11" id="11"/>
          <p:cNvSpPr/>
          <p:nvPr/>
        </p:nvSpPr>
        <p:spPr>
          <a:xfrm flipH="false" flipV="false" rot="0">
            <a:off x="7703063" y="1707137"/>
            <a:ext cx="4247476" cy="7603791"/>
          </a:xfrm>
          <a:custGeom>
            <a:avLst/>
            <a:gdLst/>
            <a:ahLst/>
            <a:cxnLst/>
            <a:rect r="r" b="b" t="t" l="l"/>
            <a:pathLst>
              <a:path h="7603791" w="4247476">
                <a:moveTo>
                  <a:pt x="0" y="0"/>
                </a:moveTo>
                <a:lnTo>
                  <a:pt x="4247476" y="0"/>
                </a:lnTo>
                <a:lnTo>
                  <a:pt x="4247476" y="7603791"/>
                </a:lnTo>
                <a:lnTo>
                  <a:pt x="0" y="7603791"/>
                </a:lnTo>
                <a:lnTo>
                  <a:pt x="0" y="0"/>
                </a:lnTo>
                <a:close/>
              </a:path>
            </a:pathLst>
          </a:custGeom>
          <a:blipFill>
            <a:blip r:embed="rId5"/>
            <a:stretch>
              <a:fillRect l="0" t="0" r="0" b="0"/>
            </a:stretch>
          </a:blipFill>
        </p:spPr>
      </p:sp>
      <p:sp>
        <p:nvSpPr>
          <p:cNvPr name="Freeform 12" id="12"/>
          <p:cNvSpPr/>
          <p:nvPr/>
        </p:nvSpPr>
        <p:spPr>
          <a:xfrm flipH="false" flipV="false" rot="0">
            <a:off x="13230539" y="1707137"/>
            <a:ext cx="4203627" cy="7551163"/>
          </a:xfrm>
          <a:custGeom>
            <a:avLst/>
            <a:gdLst/>
            <a:ahLst/>
            <a:cxnLst/>
            <a:rect r="r" b="b" t="t" l="l"/>
            <a:pathLst>
              <a:path h="7551163" w="4203627">
                <a:moveTo>
                  <a:pt x="0" y="0"/>
                </a:moveTo>
                <a:lnTo>
                  <a:pt x="4203627" y="0"/>
                </a:lnTo>
                <a:lnTo>
                  <a:pt x="4203627" y="7551163"/>
                </a:lnTo>
                <a:lnTo>
                  <a:pt x="0" y="7551163"/>
                </a:lnTo>
                <a:lnTo>
                  <a:pt x="0" y="0"/>
                </a:lnTo>
                <a:close/>
              </a:path>
            </a:pathLst>
          </a:custGeom>
          <a:blipFill>
            <a:blip r:embed="rId6"/>
            <a:stretch>
              <a:fillRect l="0" t="0" r="0" b="0"/>
            </a:stretch>
          </a:blipFill>
        </p:spPr>
      </p:sp>
      <p:sp>
        <p:nvSpPr>
          <p:cNvPr name="TextBox 13" id="13"/>
          <p:cNvSpPr txBox="true"/>
          <p:nvPr/>
        </p:nvSpPr>
        <p:spPr>
          <a:xfrm rot="0">
            <a:off x="3488531" y="191235"/>
            <a:ext cx="11310938" cy="795007"/>
          </a:xfrm>
          <a:prstGeom prst="rect">
            <a:avLst/>
          </a:prstGeom>
        </p:spPr>
        <p:txBody>
          <a:bodyPr anchor="t" rtlCol="false" tIns="0" lIns="0" bIns="0" rIns="0">
            <a:spAutoFit/>
          </a:bodyPr>
          <a:lstStyle/>
          <a:p>
            <a:pPr algn="ctr">
              <a:lnSpc>
                <a:spcPts val="6580"/>
              </a:lnSpc>
            </a:pPr>
            <a:r>
              <a:rPr lang="en-US" sz="4700">
                <a:solidFill>
                  <a:srgbClr val="FFFFFF"/>
                </a:solidFill>
                <a:latin typeface="Canva Sans Bold"/>
              </a:rPr>
              <a:t>MOBILE-UI DISPLAY OF INFORMATION</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333" r="0" b="-3333"/>
            </a:stretch>
          </a:blipFill>
        </p:spPr>
      </p:sp>
      <p:sp>
        <p:nvSpPr>
          <p:cNvPr name="Freeform 3" id="3"/>
          <p:cNvSpPr/>
          <p:nvPr/>
        </p:nvSpPr>
        <p:spPr>
          <a:xfrm flipH="false" flipV="false" rot="0">
            <a:off x="0" y="0"/>
            <a:ext cx="18288000" cy="4273013"/>
          </a:xfrm>
          <a:custGeom>
            <a:avLst/>
            <a:gdLst/>
            <a:ahLst/>
            <a:cxnLst/>
            <a:rect r="r" b="b" t="t" l="l"/>
            <a:pathLst>
              <a:path h="4273013" w="18288000">
                <a:moveTo>
                  <a:pt x="0" y="0"/>
                </a:moveTo>
                <a:lnTo>
                  <a:pt x="18288000" y="0"/>
                </a:lnTo>
                <a:lnTo>
                  <a:pt x="18288000" y="4273013"/>
                </a:lnTo>
                <a:lnTo>
                  <a:pt x="0" y="4273013"/>
                </a:lnTo>
                <a:lnTo>
                  <a:pt x="0" y="0"/>
                </a:lnTo>
                <a:close/>
              </a:path>
            </a:pathLst>
          </a:custGeom>
          <a:blipFill>
            <a:blip r:embed="rId3"/>
            <a:stretch>
              <a:fillRect l="0" t="-255586" r="0" b="0"/>
            </a:stretch>
          </a:blipFill>
        </p:spPr>
      </p:sp>
      <p:sp>
        <p:nvSpPr>
          <p:cNvPr name="AutoShape 4" id="4"/>
          <p:cNvSpPr/>
          <p:nvPr/>
        </p:nvSpPr>
        <p:spPr>
          <a:xfrm rot="0">
            <a:off x="3811045" y="9391459"/>
            <a:ext cx="8837429" cy="0"/>
          </a:xfrm>
          <a:prstGeom prst="line">
            <a:avLst/>
          </a:prstGeom>
          <a:ln cap="flat" w="19050">
            <a:solidFill>
              <a:srgbClr val="FFFFFF"/>
            </a:solidFill>
            <a:prstDash val="solid"/>
            <a:headEnd type="none" len="sm" w="sm"/>
            <a:tailEnd type="none" len="sm" w="sm"/>
          </a:ln>
        </p:spPr>
      </p:sp>
      <p:sp>
        <p:nvSpPr>
          <p:cNvPr name="TextBox 5" id="5"/>
          <p:cNvSpPr txBox="true"/>
          <p:nvPr/>
        </p:nvSpPr>
        <p:spPr>
          <a:xfrm rot="0">
            <a:off x="2110841" y="3358613"/>
            <a:ext cx="13267596" cy="1828800"/>
          </a:xfrm>
          <a:prstGeom prst="rect">
            <a:avLst/>
          </a:prstGeom>
        </p:spPr>
        <p:txBody>
          <a:bodyPr anchor="t" rtlCol="false" tIns="0" lIns="0" bIns="0" rIns="0">
            <a:spAutoFit/>
          </a:bodyPr>
          <a:lstStyle/>
          <a:p>
            <a:pPr algn="ctr">
              <a:lnSpc>
                <a:spcPts val="14400"/>
              </a:lnSpc>
            </a:pPr>
            <a:r>
              <a:rPr lang="en-US" sz="12000">
                <a:solidFill>
                  <a:srgbClr val="FFFFFF"/>
                </a:solidFill>
                <a:latin typeface="Garet Bold"/>
              </a:rPr>
              <a:t>Thank You</a:t>
            </a:r>
          </a:p>
        </p:txBody>
      </p:sp>
      <p:sp>
        <p:nvSpPr>
          <p:cNvPr name="TextBox 6" id="6"/>
          <p:cNvSpPr txBox="true"/>
          <p:nvPr/>
        </p:nvSpPr>
        <p:spPr>
          <a:xfrm rot="0">
            <a:off x="6544345" y="5319273"/>
            <a:ext cx="5199311" cy="580390"/>
          </a:xfrm>
          <a:prstGeom prst="rect">
            <a:avLst/>
          </a:prstGeom>
        </p:spPr>
        <p:txBody>
          <a:bodyPr anchor="t" rtlCol="false" tIns="0" lIns="0" bIns="0" rIns="0">
            <a:spAutoFit/>
          </a:bodyPr>
          <a:lstStyle/>
          <a:p>
            <a:pPr algn="ctr">
              <a:lnSpc>
                <a:spcPts val="4759"/>
              </a:lnSpc>
            </a:pPr>
            <a:r>
              <a:rPr lang="en-US" sz="3399">
                <a:solidFill>
                  <a:srgbClr val="FFFFFF"/>
                </a:solidFill>
                <a:latin typeface="Canva Sans"/>
              </a:rPr>
              <a:t>CLICK HERE FOR </a:t>
            </a:r>
            <a:r>
              <a:rPr lang="en-US" sz="3399" u="sng">
                <a:solidFill>
                  <a:srgbClr val="FFFFFF"/>
                </a:solidFill>
                <a:latin typeface="Canva Sans"/>
                <a:hlinkClick r:id="rId4" tooltip="https://www.figma.com/file/v4wcMXRwXDcQzxEM31RKsu/Tasty-Tales?type=design&amp;mode=design&amp;t=Mt6Qj44UTznA5V8K-0"/>
              </a:rPr>
              <a:t>DESIGN</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6250" t="0" r="-6250" b="0"/>
            </a:stretch>
          </a:blipFill>
        </p:spPr>
      </p:sp>
      <p:sp>
        <p:nvSpPr>
          <p:cNvPr name="Freeform 3" id="3"/>
          <p:cNvSpPr/>
          <p:nvPr/>
        </p:nvSpPr>
        <p:spPr>
          <a:xfrm flipH="false" flipV="false" rot="0">
            <a:off x="11065934" y="4971086"/>
            <a:ext cx="8678682" cy="5988371"/>
          </a:xfrm>
          <a:custGeom>
            <a:avLst/>
            <a:gdLst/>
            <a:ahLst/>
            <a:cxnLst/>
            <a:rect r="r" b="b" t="t" l="l"/>
            <a:pathLst>
              <a:path h="5988371" w="8678682">
                <a:moveTo>
                  <a:pt x="0" y="0"/>
                </a:moveTo>
                <a:lnTo>
                  <a:pt x="8678682" y="0"/>
                </a:lnTo>
                <a:lnTo>
                  <a:pt x="8678682" y="5988371"/>
                </a:lnTo>
                <a:lnTo>
                  <a:pt x="0" y="5988371"/>
                </a:lnTo>
                <a:lnTo>
                  <a:pt x="0" y="0"/>
                </a:lnTo>
                <a:close/>
              </a:path>
            </a:pathLst>
          </a:custGeom>
          <a:blipFill>
            <a:blip r:embed="rId3">
              <a:alphaModFix amt="50000"/>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847725" y="800376"/>
            <a:ext cx="15741219" cy="8457924"/>
            <a:chOff x="0" y="0"/>
            <a:chExt cx="4032387" cy="2166644"/>
          </a:xfrm>
        </p:grpSpPr>
        <p:sp>
          <p:nvSpPr>
            <p:cNvPr name="Freeform 5" id="5"/>
            <p:cNvSpPr/>
            <p:nvPr/>
          </p:nvSpPr>
          <p:spPr>
            <a:xfrm flipH="false" flipV="false" rot="0">
              <a:off x="0" y="0"/>
              <a:ext cx="4032387" cy="2166645"/>
            </a:xfrm>
            <a:custGeom>
              <a:avLst/>
              <a:gdLst/>
              <a:ahLst/>
              <a:cxnLst/>
              <a:rect r="r" b="b" t="t" l="l"/>
              <a:pathLst>
                <a:path h="2166645" w="4032387">
                  <a:moveTo>
                    <a:pt x="3907927" y="2166644"/>
                  </a:moveTo>
                  <a:lnTo>
                    <a:pt x="124460" y="2166644"/>
                  </a:lnTo>
                  <a:cubicBezTo>
                    <a:pt x="55880" y="2166644"/>
                    <a:pt x="0" y="2110765"/>
                    <a:pt x="0" y="2042184"/>
                  </a:cubicBezTo>
                  <a:lnTo>
                    <a:pt x="0" y="124460"/>
                  </a:lnTo>
                  <a:cubicBezTo>
                    <a:pt x="0" y="55880"/>
                    <a:pt x="55880" y="0"/>
                    <a:pt x="124460" y="0"/>
                  </a:cubicBezTo>
                  <a:lnTo>
                    <a:pt x="3907927" y="0"/>
                  </a:lnTo>
                  <a:cubicBezTo>
                    <a:pt x="3976507" y="0"/>
                    <a:pt x="4032387" y="55880"/>
                    <a:pt x="4032387" y="124460"/>
                  </a:cubicBezTo>
                  <a:lnTo>
                    <a:pt x="4032387" y="2042185"/>
                  </a:lnTo>
                  <a:cubicBezTo>
                    <a:pt x="4032387" y="2110765"/>
                    <a:pt x="3976507" y="2166645"/>
                    <a:pt x="3907927" y="2166645"/>
                  </a:cubicBezTo>
                  <a:close/>
                </a:path>
              </a:pathLst>
            </a:custGeom>
            <a:solidFill>
              <a:srgbClr val="2E2D2D">
                <a:alpha val="60000"/>
              </a:srgbClr>
            </a:solidFill>
          </p:spPr>
        </p:sp>
      </p:grpSp>
      <p:sp>
        <p:nvSpPr>
          <p:cNvPr name="TextBox 6" id="6"/>
          <p:cNvSpPr txBox="true"/>
          <p:nvPr/>
        </p:nvSpPr>
        <p:spPr>
          <a:xfrm rot="0">
            <a:off x="1439228" y="838200"/>
            <a:ext cx="8602933" cy="990600"/>
          </a:xfrm>
          <a:prstGeom prst="rect">
            <a:avLst/>
          </a:prstGeom>
        </p:spPr>
        <p:txBody>
          <a:bodyPr anchor="t" rtlCol="false" tIns="0" lIns="0" bIns="0" rIns="0">
            <a:spAutoFit/>
          </a:bodyPr>
          <a:lstStyle/>
          <a:p>
            <a:pPr marL="0" indent="0" lvl="0">
              <a:lnSpc>
                <a:spcPts val="6359"/>
              </a:lnSpc>
            </a:pPr>
            <a:r>
              <a:rPr lang="en-US" sz="5299">
                <a:solidFill>
                  <a:srgbClr val="FFFFFF"/>
                </a:solidFill>
                <a:latin typeface="Mont Bold"/>
              </a:rPr>
              <a:t>Problem Definition</a:t>
            </a:r>
          </a:p>
        </p:txBody>
      </p:sp>
      <p:sp>
        <p:nvSpPr>
          <p:cNvPr name="TextBox 7" id="7"/>
          <p:cNvSpPr txBox="true"/>
          <p:nvPr/>
        </p:nvSpPr>
        <p:spPr>
          <a:xfrm rot="0">
            <a:off x="1028700" y="2159635"/>
            <a:ext cx="15268437" cy="6072504"/>
          </a:xfrm>
          <a:prstGeom prst="rect">
            <a:avLst/>
          </a:prstGeom>
        </p:spPr>
        <p:txBody>
          <a:bodyPr anchor="t" rtlCol="false" tIns="0" lIns="0" bIns="0" rIns="0">
            <a:spAutoFit/>
          </a:bodyPr>
          <a:lstStyle/>
          <a:p>
            <a:pPr marL="928374" indent="-464187" lvl="1">
              <a:lnSpc>
                <a:spcPts val="6020"/>
              </a:lnSpc>
              <a:buFont typeface="Arial"/>
              <a:buChar char="•"/>
            </a:pPr>
            <a:r>
              <a:rPr lang="en-US" sz="4300">
                <a:solidFill>
                  <a:srgbClr val="FFBD59"/>
                </a:solidFill>
                <a:latin typeface="Canva Sans Bold"/>
              </a:rPr>
              <a:t>Tasty Tales ,where culinary exploration meets innovation!  is more than just a collection of recipes; it's a dynamic culinary journey designed to ignite your passion for cooking, inspire your creativity, and elevate your dining experience.</a:t>
            </a:r>
          </a:p>
          <a:p>
            <a:pPr marL="928374" indent="-464187" lvl="1">
              <a:lnSpc>
                <a:spcPts val="6020"/>
              </a:lnSpc>
              <a:buFont typeface="Arial"/>
              <a:buChar char="•"/>
            </a:pPr>
            <a:r>
              <a:rPr lang="en-US" sz="4300">
                <a:solidFill>
                  <a:srgbClr val="FFBD59"/>
                </a:solidFill>
                <a:latin typeface="Canva Sans Bold"/>
              </a:rPr>
              <a:t>It serves as a hub where users can discover, learn, and share a wide range of recipes, cooking techniques and can cook dishes simultaneously at their homes. </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6250" t="0" r="-6250" b="0"/>
            </a:stretch>
          </a:blipFill>
        </p:spPr>
      </p:sp>
      <p:sp>
        <p:nvSpPr>
          <p:cNvPr name="Freeform 3" id="3"/>
          <p:cNvSpPr/>
          <p:nvPr/>
        </p:nvSpPr>
        <p:spPr>
          <a:xfrm flipH="true" flipV="false" rot="0">
            <a:off x="0" y="6175783"/>
            <a:ext cx="6176060" cy="4114800"/>
          </a:xfrm>
          <a:custGeom>
            <a:avLst/>
            <a:gdLst/>
            <a:ahLst/>
            <a:cxnLst/>
            <a:rect r="r" b="b" t="t" l="l"/>
            <a:pathLst>
              <a:path h="4114800" w="6176060">
                <a:moveTo>
                  <a:pt x="6176060" y="0"/>
                </a:moveTo>
                <a:lnTo>
                  <a:pt x="0" y="0"/>
                </a:lnTo>
                <a:lnTo>
                  <a:pt x="0" y="4114800"/>
                </a:lnTo>
                <a:lnTo>
                  <a:pt x="6176060" y="4114800"/>
                </a:lnTo>
                <a:lnTo>
                  <a:pt x="6176060" y="0"/>
                </a:lnTo>
                <a:close/>
              </a:path>
            </a:pathLst>
          </a:custGeom>
          <a:blipFill>
            <a:blip r:embed="rId3">
              <a:alphaModFix amt="60000"/>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7012918" y="4129905"/>
            <a:ext cx="10388025" cy="2366471"/>
            <a:chOff x="0" y="0"/>
            <a:chExt cx="3136022" cy="714410"/>
          </a:xfrm>
        </p:grpSpPr>
        <p:sp>
          <p:nvSpPr>
            <p:cNvPr name="Freeform 5" id="5"/>
            <p:cNvSpPr/>
            <p:nvPr/>
          </p:nvSpPr>
          <p:spPr>
            <a:xfrm flipH="false" flipV="false" rot="0">
              <a:off x="0" y="0"/>
              <a:ext cx="3136022" cy="714410"/>
            </a:xfrm>
            <a:custGeom>
              <a:avLst/>
              <a:gdLst/>
              <a:ahLst/>
              <a:cxnLst/>
              <a:rect r="r" b="b" t="t" l="l"/>
              <a:pathLst>
                <a:path h="714410" w="3136022">
                  <a:moveTo>
                    <a:pt x="3011562" y="714410"/>
                  </a:moveTo>
                  <a:lnTo>
                    <a:pt x="124460" y="714410"/>
                  </a:lnTo>
                  <a:cubicBezTo>
                    <a:pt x="55880" y="714410"/>
                    <a:pt x="0" y="658530"/>
                    <a:pt x="0" y="589950"/>
                  </a:cubicBezTo>
                  <a:lnTo>
                    <a:pt x="0" y="124460"/>
                  </a:lnTo>
                  <a:cubicBezTo>
                    <a:pt x="0" y="55880"/>
                    <a:pt x="55880" y="0"/>
                    <a:pt x="124460" y="0"/>
                  </a:cubicBezTo>
                  <a:lnTo>
                    <a:pt x="3011562" y="0"/>
                  </a:lnTo>
                  <a:cubicBezTo>
                    <a:pt x="3080142" y="0"/>
                    <a:pt x="3136022" y="55880"/>
                    <a:pt x="3136022" y="124460"/>
                  </a:cubicBezTo>
                  <a:lnTo>
                    <a:pt x="3136022" y="589950"/>
                  </a:lnTo>
                  <a:cubicBezTo>
                    <a:pt x="3136022" y="658530"/>
                    <a:pt x="3080142" y="714410"/>
                    <a:pt x="3011562" y="714410"/>
                  </a:cubicBezTo>
                  <a:close/>
                </a:path>
              </a:pathLst>
            </a:custGeom>
            <a:solidFill>
              <a:srgbClr val="2E2D2D">
                <a:alpha val="60000"/>
              </a:srgbClr>
            </a:solidFill>
          </p:spPr>
        </p:sp>
      </p:grpSp>
      <p:grpSp>
        <p:nvGrpSpPr>
          <p:cNvPr name="Group 6" id="6"/>
          <p:cNvGrpSpPr/>
          <p:nvPr/>
        </p:nvGrpSpPr>
        <p:grpSpPr>
          <a:xfrm rot="0">
            <a:off x="7012918" y="7145496"/>
            <a:ext cx="10388025" cy="1980646"/>
            <a:chOff x="0" y="0"/>
            <a:chExt cx="3731438" cy="711459"/>
          </a:xfrm>
        </p:grpSpPr>
        <p:sp>
          <p:nvSpPr>
            <p:cNvPr name="Freeform 7" id="7"/>
            <p:cNvSpPr/>
            <p:nvPr/>
          </p:nvSpPr>
          <p:spPr>
            <a:xfrm flipH="false" flipV="false" rot="0">
              <a:off x="0" y="0"/>
              <a:ext cx="3731438" cy="711460"/>
            </a:xfrm>
            <a:custGeom>
              <a:avLst/>
              <a:gdLst/>
              <a:ahLst/>
              <a:cxnLst/>
              <a:rect r="r" b="b" t="t" l="l"/>
              <a:pathLst>
                <a:path h="711460" w="3731438">
                  <a:moveTo>
                    <a:pt x="3606978" y="711459"/>
                  </a:moveTo>
                  <a:lnTo>
                    <a:pt x="124460" y="711459"/>
                  </a:lnTo>
                  <a:cubicBezTo>
                    <a:pt x="55880" y="711459"/>
                    <a:pt x="0" y="655580"/>
                    <a:pt x="0" y="586999"/>
                  </a:cubicBezTo>
                  <a:lnTo>
                    <a:pt x="0" y="124460"/>
                  </a:lnTo>
                  <a:cubicBezTo>
                    <a:pt x="0" y="55880"/>
                    <a:pt x="55880" y="0"/>
                    <a:pt x="124460" y="0"/>
                  </a:cubicBezTo>
                  <a:lnTo>
                    <a:pt x="3606978" y="0"/>
                  </a:lnTo>
                  <a:cubicBezTo>
                    <a:pt x="3675558" y="0"/>
                    <a:pt x="3731438" y="55880"/>
                    <a:pt x="3731438" y="124460"/>
                  </a:cubicBezTo>
                  <a:lnTo>
                    <a:pt x="3731438" y="587000"/>
                  </a:lnTo>
                  <a:cubicBezTo>
                    <a:pt x="3731438" y="655580"/>
                    <a:pt x="3675558" y="711460"/>
                    <a:pt x="3606978" y="711460"/>
                  </a:cubicBezTo>
                  <a:close/>
                </a:path>
              </a:pathLst>
            </a:custGeom>
            <a:solidFill>
              <a:srgbClr val="2E2D2D">
                <a:alpha val="60000"/>
              </a:srgbClr>
            </a:solidFill>
          </p:spPr>
        </p:sp>
      </p:grpSp>
      <p:grpSp>
        <p:nvGrpSpPr>
          <p:cNvPr name="Group 8" id="8"/>
          <p:cNvGrpSpPr/>
          <p:nvPr/>
        </p:nvGrpSpPr>
        <p:grpSpPr>
          <a:xfrm rot="0">
            <a:off x="7012918" y="1028700"/>
            <a:ext cx="10388025" cy="2383482"/>
            <a:chOff x="0" y="0"/>
            <a:chExt cx="3044218" cy="698481"/>
          </a:xfrm>
        </p:grpSpPr>
        <p:sp>
          <p:nvSpPr>
            <p:cNvPr name="Freeform 9" id="9"/>
            <p:cNvSpPr/>
            <p:nvPr/>
          </p:nvSpPr>
          <p:spPr>
            <a:xfrm flipH="false" flipV="false" rot="0">
              <a:off x="0" y="0"/>
              <a:ext cx="3044218" cy="698481"/>
            </a:xfrm>
            <a:custGeom>
              <a:avLst/>
              <a:gdLst/>
              <a:ahLst/>
              <a:cxnLst/>
              <a:rect r="r" b="b" t="t" l="l"/>
              <a:pathLst>
                <a:path h="698481" w="3044218">
                  <a:moveTo>
                    <a:pt x="2919758" y="698481"/>
                  </a:moveTo>
                  <a:lnTo>
                    <a:pt x="124460" y="698481"/>
                  </a:lnTo>
                  <a:cubicBezTo>
                    <a:pt x="55880" y="698481"/>
                    <a:pt x="0" y="642601"/>
                    <a:pt x="0" y="574021"/>
                  </a:cubicBezTo>
                  <a:lnTo>
                    <a:pt x="0" y="124460"/>
                  </a:lnTo>
                  <a:cubicBezTo>
                    <a:pt x="0" y="55880"/>
                    <a:pt x="55880" y="0"/>
                    <a:pt x="124460" y="0"/>
                  </a:cubicBezTo>
                  <a:lnTo>
                    <a:pt x="2919758" y="0"/>
                  </a:lnTo>
                  <a:cubicBezTo>
                    <a:pt x="2988338" y="0"/>
                    <a:pt x="3044218" y="55880"/>
                    <a:pt x="3044218" y="124460"/>
                  </a:cubicBezTo>
                  <a:lnTo>
                    <a:pt x="3044218" y="574021"/>
                  </a:lnTo>
                  <a:cubicBezTo>
                    <a:pt x="3044218" y="642601"/>
                    <a:pt x="2988338" y="698481"/>
                    <a:pt x="2919758" y="698481"/>
                  </a:cubicBezTo>
                  <a:close/>
                </a:path>
              </a:pathLst>
            </a:custGeom>
            <a:solidFill>
              <a:srgbClr val="2E2D2D">
                <a:alpha val="60000"/>
              </a:srgbClr>
            </a:solidFill>
          </p:spPr>
        </p:sp>
      </p:grpSp>
      <p:sp>
        <p:nvSpPr>
          <p:cNvPr name="Freeform 10" id="10"/>
          <p:cNvSpPr/>
          <p:nvPr/>
        </p:nvSpPr>
        <p:spPr>
          <a:xfrm flipH="false" flipV="false" rot="0">
            <a:off x="7165318" y="1587423"/>
            <a:ext cx="843043" cy="841655"/>
          </a:xfrm>
          <a:custGeom>
            <a:avLst/>
            <a:gdLst/>
            <a:ahLst/>
            <a:cxnLst/>
            <a:rect r="r" b="b" t="t" l="l"/>
            <a:pathLst>
              <a:path h="841655" w="843043">
                <a:moveTo>
                  <a:pt x="0" y="0"/>
                </a:moveTo>
                <a:lnTo>
                  <a:pt x="843044" y="0"/>
                </a:lnTo>
                <a:lnTo>
                  <a:pt x="843044" y="841655"/>
                </a:lnTo>
                <a:lnTo>
                  <a:pt x="0" y="841655"/>
                </a:lnTo>
                <a:lnTo>
                  <a:pt x="0" y="0"/>
                </a:lnTo>
                <a:close/>
              </a:path>
            </a:pathLst>
          </a:custGeom>
          <a:blipFill>
            <a:blip r:embed="rId5">
              <a:extLst>
                <a:ext uri="{96DAC541-7B7A-43D3-8B79-37D633B846F1}">
                  <asvg:svgBlip xmlns:asvg="http://schemas.microsoft.com/office/drawing/2016/SVG/main" r:embed="rId6"/>
                </a:ext>
              </a:extLst>
            </a:blip>
            <a:stretch>
              <a:fillRect l="-24514" t="-24403" r="-23476" b="-23831"/>
            </a:stretch>
          </a:blipFill>
        </p:spPr>
      </p:sp>
      <p:sp>
        <p:nvSpPr>
          <p:cNvPr name="Freeform 11" id="11"/>
          <p:cNvSpPr/>
          <p:nvPr/>
        </p:nvSpPr>
        <p:spPr>
          <a:xfrm flipH="false" flipV="false" rot="0">
            <a:off x="7165318" y="4588806"/>
            <a:ext cx="843043" cy="841655"/>
          </a:xfrm>
          <a:custGeom>
            <a:avLst/>
            <a:gdLst/>
            <a:ahLst/>
            <a:cxnLst/>
            <a:rect r="r" b="b" t="t" l="l"/>
            <a:pathLst>
              <a:path h="841655" w="843043">
                <a:moveTo>
                  <a:pt x="0" y="0"/>
                </a:moveTo>
                <a:lnTo>
                  <a:pt x="843044" y="0"/>
                </a:lnTo>
                <a:lnTo>
                  <a:pt x="843044" y="841654"/>
                </a:lnTo>
                <a:lnTo>
                  <a:pt x="0" y="841654"/>
                </a:lnTo>
                <a:lnTo>
                  <a:pt x="0" y="0"/>
                </a:lnTo>
                <a:close/>
              </a:path>
            </a:pathLst>
          </a:custGeom>
          <a:blipFill>
            <a:blip r:embed="rId5">
              <a:extLst>
                <a:ext uri="{96DAC541-7B7A-43D3-8B79-37D633B846F1}">
                  <asvg:svgBlip xmlns:asvg="http://schemas.microsoft.com/office/drawing/2016/SVG/main" r:embed="rId6"/>
                </a:ext>
              </a:extLst>
            </a:blip>
            <a:stretch>
              <a:fillRect l="-24514" t="-24403" r="-23476" b="-23831"/>
            </a:stretch>
          </a:blipFill>
        </p:spPr>
      </p:sp>
      <p:sp>
        <p:nvSpPr>
          <p:cNvPr name="Freeform 12" id="12"/>
          <p:cNvSpPr/>
          <p:nvPr/>
        </p:nvSpPr>
        <p:spPr>
          <a:xfrm flipH="false" flipV="false" rot="0">
            <a:off x="7165318" y="7498570"/>
            <a:ext cx="843043" cy="841655"/>
          </a:xfrm>
          <a:custGeom>
            <a:avLst/>
            <a:gdLst/>
            <a:ahLst/>
            <a:cxnLst/>
            <a:rect r="r" b="b" t="t" l="l"/>
            <a:pathLst>
              <a:path h="841655" w="843043">
                <a:moveTo>
                  <a:pt x="0" y="0"/>
                </a:moveTo>
                <a:lnTo>
                  <a:pt x="843044" y="0"/>
                </a:lnTo>
                <a:lnTo>
                  <a:pt x="843044" y="841655"/>
                </a:lnTo>
                <a:lnTo>
                  <a:pt x="0" y="841655"/>
                </a:lnTo>
                <a:lnTo>
                  <a:pt x="0" y="0"/>
                </a:lnTo>
                <a:close/>
              </a:path>
            </a:pathLst>
          </a:custGeom>
          <a:blipFill>
            <a:blip r:embed="rId5">
              <a:extLst>
                <a:ext uri="{96DAC541-7B7A-43D3-8B79-37D633B846F1}">
                  <asvg:svgBlip xmlns:asvg="http://schemas.microsoft.com/office/drawing/2016/SVG/main" r:embed="rId6"/>
                </a:ext>
              </a:extLst>
            </a:blip>
            <a:stretch>
              <a:fillRect l="-24514" t="-24403" r="-23476" b="-23831"/>
            </a:stretch>
          </a:blipFill>
        </p:spPr>
      </p:sp>
      <p:sp>
        <p:nvSpPr>
          <p:cNvPr name="Freeform 13" id="13"/>
          <p:cNvSpPr/>
          <p:nvPr/>
        </p:nvSpPr>
        <p:spPr>
          <a:xfrm flipH="false" flipV="false" rot="0">
            <a:off x="1028700" y="5908689"/>
            <a:ext cx="3904091" cy="2806065"/>
          </a:xfrm>
          <a:custGeom>
            <a:avLst/>
            <a:gdLst/>
            <a:ahLst/>
            <a:cxnLst/>
            <a:rect r="r" b="b" t="t" l="l"/>
            <a:pathLst>
              <a:path h="2806065" w="3904091">
                <a:moveTo>
                  <a:pt x="0" y="0"/>
                </a:moveTo>
                <a:lnTo>
                  <a:pt x="3904091" y="0"/>
                </a:lnTo>
                <a:lnTo>
                  <a:pt x="3904091" y="2806066"/>
                </a:lnTo>
                <a:lnTo>
                  <a:pt x="0" y="2806066"/>
                </a:lnTo>
                <a:lnTo>
                  <a:pt x="0" y="0"/>
                </a:lnTo>
                <a:close/>
              </a:path>
            </a:pathLst>
          </a:custGeom>
          <a:blipFill>
            <a:blip r:embed="rId7"/>
            <a:stretch>
              <a:fillRect l="0" t="0" r="0" b="0"/>
            </a:stretch>
          </a:blipFill>
        </p:spPr>
      </p:sp>
      <p:sp>
        <p:nvSpPr>
          <p:cNvPr name="TextBox 14" id="14"/>
          <p:cNvSpPr txBox="true"/>
          <p:nvPr/>
        </p:nvSpPr>
        <p:spPr>
          <a:xfrm rot="0">
            <a:off x="597877" y="2429078"/>
            <a:ext cx="5587708" cy="2462596"/>
          </a:xfrm>
          <a:prstGeom prst="rect">
            <a:avLst/>
          </a:prstGeom>
        </p:spPr>
        <p:txBody>
          <a:bodyPr anchor="t" rtlCol="false" tIns="0" lIns="0" bIns="0" rIns="0">
            <a:spAutoFit/>
          </a:bodyPr>
          <a:lstStyle/>
          <a:p>
            <a:pPr marL="0" indent="0" lvl="0">
              <a:lnSpc>
                <a:spcPts val="3916"/>
              </a:lnSpc>
            </a:pPr>
            <a:r>
              <a:rPr lang="en-US" sz="2797">
                <a:solidFill>
                  <a:srgbClr val="FFFFFF"/>
                </a:solidFill>
                <a:latin typeface="Garet"/>
              </a:rPr>
              <a:t>How our app is better than others and what unique feature do we provide which makes our app a real standout amongst our competitors</a:t>
            </a:r>
          </a:p>
        </p:txBody>
      </p:sp>
      <p:sp>
        <p:nvSpPr>
          <p:cNvPr name="TextBox 15" id="15"/>
          <p:cNvSpPr txBox="true"/>
          <p:nvPr/>
        </p:nvSpPr>
        <p:spPr>
          <a:xfrm rot="0">
            <a:off x="588352" y="662306"/>
            <a:ext cx="5886809" cy="1233170"/>
          </a:xfrm>
          <a:prstGeom prst="rect">
            <a:avLst/>
          </a:prstGeom>
        </p:spPr>
        <p:txBody>
          <a:bodyPr anchor="t" rtlCol="false" tIns="0" lIns="0" bIns="0" rIns="0">
            <a:spAutoFit/>
          </a:bodyPr>
          <a:lstStyle/>
          <a:p>
            <a:pPr marL="0" indent="0" lvl="0">
              <a:lnSpc>
                <a:spcPts val="7299"/>
              </a:lnSpc>
            </a:pPr>
            <a:r>
              <a:rPr lang="en-US" sz="7299">
                <a:solidFill>
                  <a:srgbClr val="FFBD59"/>
                </a:solidFill>
                <a:latin typeface="Mont Heavy"/>
              </a:rPr>
              <a:t>Uniqueness</a:t>
            </a:r>
          </a:p>
        </p:txBody>
      </p:sp>
      <p:sp>
        <p:nvSpPr>
          <p:cNvPr name="TextBox 16" id="16"/>
          <p:cNvSpPr txBox="true"/>
          <p:nvPr/>
        </p:nvSpPr>
        <p:spPr>
          <a:xfrm rot="0">
            <a:off x="8219591" y="1364183"/>
            <a:ext cx="9039709" cy="2072640"/>
          </a:xfrm>
          <a:prstGeom prst="rect">
            <a:avLst/>
          </a:prstGeom>
        </p:spPr>
        <p:txBody>
          <a:bodyPr anchor="t" rtlCol="false" tIns="0" lIns="0" bIns="0" rIns="0">
            <a:spAutoFit/>
          </a:bodyPr>
          <a:lstStyle/>
          <a:p>
            <a:pPr>
              <a:lnSpc>
                <a:spcPts val="3360"/>
              </a:lnSpc>
            </a:pPr>
            <a:r>
              <a:rPr lang="en-US" sz="2400">
                <a:solidFill>
                  <a:srgbClr val="FFFFFF"/>
                </a:solidFill>
                <a:latin typeface="Garet"/>
              </a:rPr>
              <a:t>This website will provide the user with interactive timers. Users can set timers for tasks like marinating, baking, or simmering. This feature ensures they don't miss any step and their dishes turn out perfectly cooked. </a:t>
            </a:r>
          </a:p>
          <a:p>
            <a:pPr marL="0" indent="0" lvl="0">
              <a:lnSpc>
                <a:spcPts val="3360"/>
              </a:lnSpc>
            </a:pPr>
          </a:p>
        </p:txBody>
      </p:sp>
      <p:sp>
        <p:nvSpPr>
          <p:cNvPr name="TextBox 17" id="17"/>
          <p:cNvSpPr txBox="true"/>
          <p:nvPr/>
        </p:nvSpPr>
        <p:spPr>
          <a:xfrm rot="0">
            <a:off x="8219591" y="4258310"/>
            <a:ext cx="9181352" cy="2491740"/>
          </a:xfrm>
          <a:prstGeom prst="rect">
            <a:avLst/>
          </a:prstGeom>
        </p:spPr>
        <p:txBody>
          <a:bodyPr anchor="t" rtlCol="false" tIns="0" lIns="0" bIns="0" rIns="0">
            <a:spAutoFit/>
          </a:bodyPr>
          <a:lstStyle/>
          <a:p>
            <a:pPr>
              <a:lnSpc>
                <a:spcPts val="3360"/>
              </a:lnSpc>
            </a:pPr>
            <a:r>
              <a:rPr lang="en-US" sz="2400">
                <a:solidFill>
                  <a:srgbClr val="FFFFFF"/>
                </a:solidFill>
                <a:latin typeface="Garet"/>
              </a:rPr>
              <a:t>Tasty tales will allow user to join a new community or create their own community where they can post their own variations of a certain recipe and can add comments to other recipes. They can also participate in cooking competitions organized. </a:t>
            </a:r>
          </a:p>
          <a:p>
            <a:pPr marL="0" indent="0" lvl="0">
              <a:lnSpc>
                <a:spcPts val="3360"/>
              </a:lnSpc>
            </a:pPr>
          </a:p>
        </p:txBody>
      </p:sp>
      <p:sp>
        <p:nvSpPr>
          <p:cNvPr name="TextBox 18" id="18"/>
          <p:cNvSpPr txBox="true"/>
          <p:nvPr/>
        </p:nvSpPr>
        <p:spPr>
          <a:xfrm rot="0">
            <a:off x="8219591" y="7426325"/>
            <a:ext cx="9039709" cy="1699817"/>
          </a:xfrm>
          <a:prstGeom prst="rect">
            <a:avLst/>
          </a:prstGeom>
        </p:spPr>
        <p:txBody>
          <a:bodyPr anchor="t" rtlCol="false" tIns="0" lIns="0" bIns="0" rIns="0">
            <a:spAutoFit/>
          </a:bodyPr>
          <a:lstStyle/>
          <a:p>
            <a:pPr>
              <a:lnSpc>
                <a:spcPts val="3434"/>
              </a:lnSpc>
            </a:pPr>
            <a:r>
              <a:rPr lang="en-US" sz="2453">
                <a:solidFill>
                  <a:srgbClr val="FFFFFF"/>
                </a:solidFill>
                <a:latin typeface="Garet"/>
              </a:rPr>
              <a:t>We will also allow user to compare his food with the original recipe. Users can click a picture of their food and AI can give suggestions on them</a:t>
            </a:r>
          </a:p>
          <a:p>
            <a:pPr marL="0" indent="0" lvl="0">
              <a:lnSpc>
                <a:spcPts val="3434"/>
              </a:lnSpc>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6250" t="0" r="-6250" b="0"/>
            </a:stretch>
          </a:blipFill>
        </p:spPr>
      </p:sp>
      <p:sp>
        <p:nvSpPr>
          <p:cNvPr name="Freeform 3" id="3"/>
          <p:cNvSpPr/>
          <p:nvPr/>
        </p:nvSpPr>
        <p:spPr>
          <a:xfrm flipH="false" flipV="false" rot="0">
            <a:off x="-6143559" y="3464811"/>
            <a:ext cx="12294563" cy="12182794"/>
          </a:xfrm>
          <a:custGeom>
            <a:avLst/>
            <a:gdLst/>
            <a:ahLst/>
            <a:cxnLst/>
            <a:rect r="r" b="b" t="t" l="l"/>
            <a:pathLst>
              <a:path h="12182794" w="12294563">
                <a:moveTo>
                  <a:pt x="0" y="0"/>
                </a:moveTo>
                <a:lnTo>
                  <a:pt x="12294563" y="0"/>
                </a:lnTo>
                <a:lnTo>
                  <a:pt x="12294563" y="12182795"/>
                </a:lnTo>
                <a:lnTo>
                  <a:pt x="0" y="1218279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1605233" y="1765206"/>
            <a:ext cx="7220559" cy="7970436"/>
            <a:chOff x="0" y="0"/>
            <a:chExt cx="1919677" cy="2119041"/>
          </a:xfrm>
        </p:grpSpPr>
        <p:sp>
          <p:nvSpPr>
            <p:cNvPr name="Freeform 5" id="5"/>
            <p:cNvSpPr/>
            <p:nvPr/>
          </p:nvSpPr>
          <p:spPr>
            <a:xfrm flipH="false" flipV="false" rot="0">
              <a:off x="0" y="0"/>
              <a:ext cx="1919677" cy="2119041"/>
            </a:xfrm>
            <a:custGeom>
              <a:avLst/>
              <a:gdLst/>
              <a:ahLst/>
              <a:cxnLst/>
              <a:rect r="r" b="b" t="t" l="l"/>
              <a:pathLst>
                <a:path h="2119041" w="1919677">
                  <a:moveTo>
                    <a:pt x="1795217" y="2119041"/>
                  </a:moveTo>
                  <a:lnTo>
                    <a:pt x="124460" y="2119041"/>
                  </a:lnTo>
                  <a:cubicBezTo>
                    <a:pt x="55880" y="2119041"/>
                    <a:pt x="0" y="2063161"/>
                    <a:pt x="0" y="1994581"/>
                  </a:cubicBezTo>
                  <a:lnTo>
                    <a:pt x="0" y="124460"/>
                  </a:lnTo>
                  <a:cubicBezTo>
                    <a:pt x="0" y="55880"/>
                    <a:pt x="55880" y="0"/>
                    <a:pt x="124460" y="0"/>
                  </a:cubicBezTo>
                  <a:lnTo>
                    <a:pt x="1795217" y="0"/>
                  </a:lnTo>
                  <a:cubicBezTo>
                    <a:pt x="1863797" y="0"/>
                    <a:pt x="1919677" y="55880"/>
                    <a:pt x="1919677" y="124460"/>
                  </a:cubicBezTo>
                  <a:lnTo>
                    <a:pt x="1919677" y="1994581"/>
                  </a:lnTo>
                  <a:cubicBezTo>
                    <a:pt x="1919677" y="2063161"/>
                    <a:pt x="1863797" y="2119041"/>
                    <a:pt x="1795217" y="2119041"/>
                  </a:cubicBezTo>
                  <a:close/>
                </a:path>
              </a:pathLst>
            </a:custGeom>
            <a:solidFill>
              <a:srgbClr val="2E2D2D">
                <a:alpha val="60000"/>
              </a:srgbClr>
            </a:solidFill>
          </p:spPr>
        </p:sp>
      </p:grpSp>
      <p:grpSp>
        <p:nvGrpSpPr>
          <p:cNvPr name="Group 6" id="6"/>
          <p:cNvGrpSpPr>
            <a:grpSpLocks noChangeAspect="true"/>
          </p:cNvGrpSpPr>
          <p:nvPr/>
        </p:nvGrpSpPr>
        <p:grpSpPr>
          <a:xfrm rot="0">
            <a:off x="604201" y="1765206"/>
            <a:ext cx="2002065" cy="2002057"/>
            <a:chOff x="0" y="0"/>
            <a:chExt cx="6350000" cy="6349975"/>
          </a:xfrm>
        </p:grpSpPr>
        <p:sp>
          <p:nvSpPr>
            <p:cNvPr name="Freeform 7" id="7"/>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5"/>
              <a:stretch>
                <a:fillRect l="-43628" t="0" r="-6370" b="0"/>
              </a:stretch>
            </a:blipFill>
          </p:spPr>
        </p:sp>
      </p:grpSp>
      <p:grpSp>
        <p:nvGrpSpPr>
          <p:cNvPr name="Group 8" id="8"/>
          <p:cNvGrpSpPr/>
          <p:nvPr/>
        </p:nvGrpSpPr>
        <p:grpSpPr>
          <a:xfrm rot="0">
            <a:off x="10525697" y="1765206"/>
            <a:ext cx="7178731" cy="7970436"/>
            <a:chOff x="0" y="0"/>
            <a:chExt cx="1908556" cy="2119041"/>
          </a:xfrm>
        </p:grpSpPr>
        <p:sp>
          <p:nvSpPr>
            <p:cNvPr name="Freeform 9" id="9"/>
            <p:cNvSpPr/>
            <p:nvPr/>
          </p:nvSpPr>
          <p:spPr>
            <a:xfrm flipH="false" flipV="false" rot="0">
              <a:off x="0" y="0"/>
              <a:ext cx="1908557" cy="2119041"/>
            </a:xfrm>
            <a:custGeom>
              <a:avLst/>
              <a:gdLst/>
              <a:ahLst/>
              <a:cxnLst/>
              <a:rect r="r" b="b" t="t" l="l"/>
              <a:pathLst>
                <a:path h="2119041" w="1908557">
                  <a:moveTo>
                    <a:pt x="1784096" y="2119041"/>
                  </a:moveTo>
                  <a:lnTo>
                    <a:pt x="124460" y="2119041"/>
                  </a:lnTo>
                  <a:cubicBezTo>
                    <a:pt x="55880" y="2119041"/>
                    <a:pt x="0" y="2063161"/>
                    <a:pt x="0" y="1994581"/>
                  </a:cubicBezTo>
                  <a:lnTo>
                    <a:pt x="0" y="124460"/>
                  </a:lnTo>
                  <a:cubicBezTo>
                    <a:pt x="0" y="55880"/>
                    <a:pt x="55880" y="0"/>
                    <a:pt x="124460" y="0"/>
                  </a:cubicBezTo>
                  <a:lnTo>
                    <a:pt x="1784097" y="0"/>
                  </a:lnTo>
                  <a:cubicBezTo>
                    <a:pt x="1852676" y="0"/>
                    <a:pt x="1908557" y="55880"/>
                    <a:pt x="1908557" y="124460"/>
                  </a:cubicBezTo>
                  <a:lnTo>
                    <a:pt x="1908557" y="1994581"/>
                  </a:lnTo>
                  <a:cubicBezTo>
                    <a:pt x="1908557" y="2063161"/>
                    <a:pt x="1852676" y="2119041"/>
                    <a:pt x="1784097" y="2119041"/>
                  </a:cubicBezTo>
                  <a:close/>
                </a:path>
              </a:pathLst>
            </a:custGeom>
            <a:solidFill>
              <a:srgbClr val="2E2D2D">
                <a:alpha val="60000"/>
              </a:srgbClr>
            </a:solidFill>
          </p:spPr>
        </p:sp>
      </p:grpSp>
      <p:grpSp>
        <p:nvGrpSpPr>
          <p:cNvPr name="Group 10" id="10"/>
          <p:cNvGrpSpPr>
            <a:grpSpLocks noChangeAspect="true"/>
          </p:cNvGrpSpPr>
          <p:nvPr/>
        </p:nvGrpSpPr>
        <p:grpSpPr>
          <a:xfrm rot="0">
            <a:off x="9282992" y="1765206"/>
            <a:ext cx="2002065" cy="2002057"/>
            <a:chOff x="0" y="0"/>
            <a:chExt cx="6350000" cy="6349975"/>
          </a:xfrm>
        </p:grpSpPr>
        <p:sp>
          <p:nvSpPr>
            <p:cNvPr name="Freeform 11" id="11"/>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6"/>
              <a:stretch>
                <a:fillRect l="0" t="-24906" r="0" b="-24906"/>
              </a:stretch>
            </a:blipFill>
          </p:spPr>
        </p:sp>
      </p:grpSp>
      <p:sp>
        <p:nvSpPr>
          <p:cNvPr name="Freeform 12" id="12"/>
          <p:cNvSpPr/>
          <p:nvPr/>
        </p:nvSpPr>
        <p:spPr>
          <a:xfrm flipH="false" flipV="false" rot="-2088237">
            <a:off x="13314356" y="-6250170"/>
            <a:ext cx="12294563" cy="12182794"/>
          </a:xfrm>
          <a:custGeom>
            <a:avLst/>
            <a:gdLst/>
            <a:ahLst/>
            <a:cxnLst/>
            <a:rect r="r" b="b" t="t" l="l"/>
            <a:pathLst>
              <a:path h="12182794" w="12294563">
                <a:moveTo>
                  <a:pt x="0" y="0"/>
                </a:moveTo>
                <a:lnTo>
                  <a:pt x="12294564" y="0"/>
                </a:lnTo>
                <a:lnTo>
                  <a:pt x="12294564" y="12182794"/>
                </a:lnTo>
                <a:lnTo>
                  <a:pt x="0" y="12182794"/>
                </a:lnTo>
                <a:lnTo>
                  <a:pt x="0" y="0"/>
                </a:lnTo>
                <a:close/>
              </a:path>
            </a:pathLst>
          </a:custGeom>
          <a:blipFill>
            <a:blip r:embed="rId3">
              <a:alphaModFix amt="58000"/>
              <a:extLst>
                <a:ext uri="{96DAC541-7B7A-43D3-8B79-37D633B846F1}">
                  <asvg:svgBlip xmlns:asvg="http://schemas.microsoft.com/office/drawing/2016/SVG/main" r:embed="rId4"/>
                </a:ext>
              </a:extLst>
            </a:blip>
            <a:stretch>
              <a:fillRect l="0" t="0" r="0" b="0"/>
            </a:stretch>
          </a:blipFill>
        </p:spPr>
      </p:sp>
      <p:sp>
        <p:nvSpPr>
          <p:cNvPr name="TextBox 13" id="13"/>
          <p:cNvSpPr txBox="true"/>
          <p:nvPr/>
        </p:nvSpPr>
        <p:spPr>
          <a:xfrm rot="0">
            <a:off x="5492582" y="649221"/>
            <a:ext cx="10571124" cy="448310"/>
          </a:xfrm>
          <a:prstGeom prst="rect">
            <a:avLst/>
          </a:prstGeom>
        </p:spPr>
        <p:txBody>
          <a:bodyPr anchor="t" rtlCol="false" tIns="0" lIns="0" bIns="0" rIns="0">
            <a:spAutoFit/>
          </a:bodyPr>
          <a:lstStyle/>
          <a:p>
            <a:pPr algn="ctr" marL="0" indent="0" lvl="0">
              <a:lnSpc>
                <a:spcPts val="3639"/>
              </a:lnSpc>
            </a:pPr>
            <a:r>
              <a:rPr lang="en-US" sz="2599" u="none">
                <a:solidFill>
                  <a:srgbClr val="FFFFFF"/>
                </a:solidFill>
                <a:latin typeface="Garet"/>
              </a:rPr>
              <a:t>Who are the customers you want to cater to?</a:t>
            </a:r>
          </a:p>
        </p:txBody>
      </p:sp>
      <p:sp>
        <p:nvSpPr>
          <p:cNvPr name="TextBox 14" id="14"/>
          <p:cNvSpPr txBox="true"/>
          <p:nvPr/>
        </p:nvSpPr>
        <p:spPr>
          <a:xfrm rot="0">
            <a:off x="-2178631" y="200416"/>
            <a:ext cx="11648401" cy="1365250"/>
          </a:xfrm>
          <a:prstGeom prst="rect">
            <a:avLst/>
          </a:prstGeom>
        </p:spPr>
        <p:txBody>
          <a:bodyPr anchor="t" rtlCol="false" tIns="0" lIns="0" bIns="0" rIns="0">
            <a:spAutoFit/>
          </a:bodyPr>
          <a:lstStyle/>
          <a:p>
            <a:pPr algn="ctr" marL="0" indent="0" lvl="0">
              <a:lnSpc>
                <a:spcPts val="8000"/>
              </a:lnSpc>
            </a:pPr>
            <a:r>
              <a:rPr lang="en-US" sz="8000">
                <a:solidFill>
                  <a:srgbClr val="FFBD59"/>
                </a:solidFill>
                <a:latin typeface="Mont Heavy"/>
              </a:rPr>
              <a:t>PERSONAS</a:t>
            </a:r>
          </a:p>
        </p:txBody>
      </p:sp>
      <p:sp>
        <p:nvSpPr>
          <p:cNvPr name="TextBox 15" id="15"/>
          <p:cNvSpPr txBox="true"/>
          <p:nvPr/>
        </p:nvSpPr>
        <p:spPr>
          <a:xfrm rot="0">
            <a:off x="3011139" y="1891351"/>
            <a:ext cx="5391941" cy="790575"/>
          </a:xfrm>
          <a:prstGeom prst="rect">
            <a:avLst/>
          </a:prstGeom>
        </p:spPr>
        <p:txBody>
          <a:bodyPr anchor="t" rtlCol="false" tIns="0" lIns="0" bIns="0" rIns="0">
            <a:spAutoFit/>
          </a:bodyPr>
          <a:lstStyle/>
          <a:p>
            <a:pPr marL="0" indent="0" lvl="0">
              <a:lnSpc>
                <a:spcPts val="5040"/>
              </a:lnSpc>
            </a:pPr>
            <a:r>
              <a:rPr lang="en-US" sz="4200">
                <a:solidFill>
                  <a:srgbClr val="FFBD59"/>
                </a:solidFill>
                <a:latin typeface="Mont Heavy"/>
              </a:rPr>
              <a:t>Brian      Age: 30 </a:t>
            </a:r>
          </a:p>
        </p:txBody>
      </p:sp>
      <p:sp>
        <p:nvSpPr>
          <p:cNvPr name="TextBox 16" id="16"/>
          <p:cNvSpPr txBox="true"/>
          <p:nvPr/>
        </p:nvSpPr>
        <p:spPr>
          <a:xfrm rot="0">
            <a:off x="3030189" y="2931000"/>
            <a:ext cx="5391941" cy="455295"/>
          </a:xfrm>
          <a:prstGeom prst="rect">
            <a:avLst/>
          </a:prstGeom>
        </p:spPr>
        <p:txBody>
          <a:bodyPr anchor="t" rtlCol="false" tIns="0" lIns="0" bIns="0" rIns="0">
            <a:spAutoFit/>
          </a:bodyPr>
          <a:lstStyle/>
          <a:p>
            <a:pPr marL="0" indent="0" lvl="0">
              <a:lnSpc>
                <a:spcPts val="3779"/>
              </a:lnSpc>
            </a:pPr>
            <a:r>
              <a:rPr lang="en-US" sz="2700">
                <a:solidFill>
                  <a:srgbClr val="FFFFFF"/>
                </a:solidFill>
                <a:latin typeface="Garet"/>
              </a:rPr>
              <a:t>Occupation: Graphic Designer</a:t>
            </a:r>
          </a:p>
        </p:txBody>
      </p:sp>
      <p:sp>
        <p:nvSpPr>
          <p:cNvPr name="TextBox 17" id="17"/>
          <p:cNvSpPr txBox="true"/>
          <p:nvPr/>
        </p:nvSpPr>
        <p:spPr>
          <a:xfrm rot="0">
            <a:off x="11713682" y="1891351"/>
            <a:ext cx="5514321" cy="1428750"/>
          </a:xfrm>
          <a:prstGeom prst="rect">
            <a:avLst/>
          </a:prstGeom>
        </p:spPr>
        <p:txBody>
          <a:bodyPr anchor="t" rtlCol="false" tIns="0" lIns="0" bIns="0" rIns="0">
            <a:spAutoFit/>
          </a:bodyPr>
          <a:lstStyle/>
          <a:p>
            <a:pPr>
              <a:lnSpc>
                <a:spcPts val="5040"/>
              </a:lnSpc>
            </a:pPr>
            <a:r>
              <a:rPr lang="en-US" sz="4200">
                <a:solidFill>
                  <a:srgbClr val="FFBD59"/>
                </a:solidFill>
                <a:latin typeface="Mont Heavy"/>
              </a:rPr>
              <a:t>George         Ag</a:t>
            </a:r>
            <a:r>
              <a:rPr lang="en-US" sz="4200">
                <a:solidFill>
                  <a:srgbClr val="FFBD59"/>
                </a:solidFill>
                <a:latin typeface="Mont Heavy"/>
              </a:rPr>
              <a:t>e: 45</a:t>
            </a:r>
          </a:p>
          <a:p>
            <a:pPr marL="0" indent="0" lvl="0">
              <a:lnSpc>
                <a:spcPts val="5040"/>
              </a:lnSpc>
            </a:pPr>
          </a:p>
        </p:txBody>
      </p:sp>
      <p:sp>
        <p:nvSpPr>
          <p:cNvPr name="TextBox 18" id="18"/>
          <p:cNvSpPr txBox="true"/>
          <p:nvPr/>
        </p:nvSpPr>
        <p:spPr>
          <a:xfrm rot="0">
            <a:off x="11744979" y="2908622"/>
            <a:ext cx="5514321" cy="448310"/>
          </a:xfrm>
          <a:prstGeom prst="rect">
            <a:avLst/>
          </a:prstGeom>
        </p:spPr>
        <p:txBody>
          <a:bodyPr anchor="t" rtlCol="false" tIns="0" lIns="0" bIns="0" rIns="0">
            <a:spAutoFit/>
          </a:bodyPr>
          <a:lstStyle/>
          <a:p>
            <a:pPr marL="0" indent="0" lvl="0">
              <a:lnSpc>
                <a:spcPts val="3640"/>
              </a:lnSpc>
            </a:pPr>
            <a:r>
              <a:rPr lang="en-US" sz="2600">
                <a:solidFill>
                  <a:srgbClr val="FFFFFF"/>
                </a:solidFill>
                <a:latin typeface="Garet"/>
              </a:rPr>
              <a:t>Occupation: Marketing Manager</a:t>
            </a:r>
          </a:p>
        </p:txBody>
      </p:sp>
      <p:sp>
        <p:nvSpPr>
          <p:cNvPr name="TextBox 19" id="19"/>
          <p:cNvSpPr txBox="true"/>
          <p:nvPr/>
        </p:nvSpPr>
        <p:spPr>
          <a:xfrm rot="0">
            <a:off x="1726102" y="3898266"/>
            <a:ext cx="7026446" cy="5595619"/>
          </a:xfrm>
          <a:prstGeom prst="rect">
            <a:avLst/>
          </a:prstGeom>
        </p:spPr>
        <p:txBody>
          <a:bodyPr anchor="t" rtlCol="false" tIns="0" lIns="0" bIns="0" rIns="0">
            <a:spAutoFit/>
          </a:bodyPr>
          <a:lstStyle/>
          <a:p>
            <a:pPr algn="ctr">
              <a:lnSpc>
                <a:spcPts val="4480"/>
              </a:lnSpc>
            </a:pPr>
            <a:r>
              <a:rPr lang="en-US" sz="3200">
                <a:solidFill>
                  <a:srgbClr val="FFFFFF"/>
                </a:solidFill>
                <a:latin typeface="Canva Sans Bold"/>
              </a:rPr>
              <a:t>Enjoys cooking as a creative outlet. Always looking for new and interesting recipes to try. Values easy-to-follow instructions and visually appealing food photography. Often cooks for his family and likes to experiment with different cuisines. Prefers to inspire more peeps to join cooking through varios communities</a:t>
            </a:r>
          </a:p>
        </p:txBody>
      </p:sp>
      <p:sp>
        <p:nvSpPr>
          <p:cNvPr name="TextBox 20" id="20"/>
          <p:cNvSpPr txBox="true"/>
          <p:nvPr/>
        </p:nvSpPr>
        <p:spPr>
          <a:xfrm rot="0">
            <a:off x="10677981" y="3960590"/>
            <a:ext cx="7026446" cy="5407659"/>
          </a:xfrm>
          <a:prstGeom prst="rect">
            <a:avLst/>
          </a:prstGeom>
        </p:spPr>
        <p:txBody>
          <a:bodyPr anchor="t" rtlCol="false" tIns="0" lIns="0" bIns="0" rIns="0">
            <a:spAutoFit/>
          </a:bodyPr>
          <a:lstStyle/>
          <a:p>
            <a:pPr algn="ctr">
              <a:lnSpc>
                <a:spcPts val="4340"/>
              </a:lnSpc>
            </a:pPr>
            <a:r>
              <a:rPr lang="en-US" sz="3100">
                <a:solidFill>
                  <a:srgbClr val="FFFFFF"/>
                </a:solidFill>
                <a:latin typeface="Canva Sans Bold"/>
              </a:rPr>
              <a:t>Limited time for cooking due to a demanding job. Seeks quick and healthy recipes. Prefers mobile-friendly access to recipes and meal planning tools. Needs recipes that can be prepared in under 30 minutes. Doesn’t follow the ordinary recipe schedule and may need an interactive timer to get his work done.</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6250" t="0" r="-6250" b="0"/>
            </a:stretch>
          </a:blipFill>
        </p:spPr>
      </p:sp>
      <p:sp>
        <p:nvSpPr>
          <p:cNvPr name="Freeform 3" id="3"/>
          <p:cNvSpPr/>
          <p:nvPr/>
        </p:nvSpPr>
        <p:spPr>
          <a:xfrm flipH="false" flipV="false" rot="0">
            <a:off x="11065934" y="4971086"/>
            <a:ext cx="8678682" cy="5988371"/>
          </a:xfrm>
          <a:custGeom>
            <a:avLst/>
            <a:gdLst/>
            <a:ahLst/>
            <a:cxnLst/>
            <a:rect r="r" b="b" t="t" l="l"/>
            <a:pathLst>
              <a:path h="5988371" w="8678682">
                <a:moveTo>
                  <a:pt x="0" y="0"/>
                </a:moveTo>
                <a:lnTo>
                  <a:pt x="8678682" y="0"/>
                </a:lnTo>
                <a:lnTo>
                  <a:pt x="8678682" y="5988371"/>
                </a:lnTo>
                <a:lnTo>
                  <a:pt x="0" y="5988371"/>
                </a:lnTo>
                <a:lnTo>
                  <a:pt x="0" y="0"/>
                </a:lnTo>
                <a:close/>
              </a:path>
            </a:pathLst>
          </a:custGeom>
          <a:blipFill>
            <a:blip r:embed="rId3">
              <a:alphaModFix amt="50000"/>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489913" y="440186"/>
            <a:ext cx="17128498" cy="9203324"/>
            <a:chOff x="0" y="0"/>
            <a:chExt cx="4032387" cy="2166644"/>
          </a:xfrm>
        </p:grpSpPr>
        <p:sp>
          <p:nvSpPr>
            <p:cNvPr name="Freeform 5" id="5"/>
            <p:cNvSpPr/>
            <p:nvPr/>
          </p:nvSpPr>
          <p:spPr>
            <a:xfrm flipH="false" flipV="false" rot="0">
              <a:off x="0" y="0"/>
              <a:ext cx="4032387" cy="2166645"/>
            </a:xfrm>
            <a:custGeom>
              <a:avLst/>
              <a:gdLst/>
              <a:ahLst/>
              <a:cxnLst/>
              <a:rect r="r" b="b" t="t" l="l"/>
              <a:pathLst>
                <a:path h="2166645" w="4032387">
                  <a:moveTo>
                    <a:pt x="3907927" y="2166644"/>
                  </a:moveTo>
                  <a:lnTo>
                    <a:pt x="124460" y="2166644"/>
                  </a:lnTo>
                  <a:cubicBezTo>
                    <a:pt x="55880" y="2166644"/>
                    <a:pt x="0" y="2110765"/>
                    <a:pt x="0" y="2042184"/>
                  </a:cubicBezTo>
                  <a:lnTo>
                    <a:pt x="0" y="124460"/>
                  </a:lnTo>
                  <a:cubicBezTo>
                    <a:pt x="0" y="55880"/>
                    <a:pt x="55880" y="0"/>
                    <a:pt x="124460" y="0"/>
                  </a:cubicBezTo>
                  <a:lnTo>
                    <a:pt x="3907927" y="0"/>
                  </a:lnTo>
                  <a:cubicBezTo>
                    <a:pt x="3976507" y="0"/>
                    <a:pt x="4032387" y="55880"/>
                    <a:pt x="4032387" y="124460"/>
                  </a:cubicBezTo>
                  <a:lnTo>
                    <a:pt x="4032387" y="2042185"/>
                  </a:lnTo>
                  <a:cubicBezTo>
                    <a:pt x="4032387" y="2110765"/>
                    <a:pt x="3976507" y="2166645"/>
                    <a:pt x="3907927" y="2166645"/>
                  </a:cubicBezTo>
                  <a:close/>
                </a:path>
              </a:pathLst>
            </a:custGeom>
            <a:solidFill>
              <a:srgbClr val="2E2D2D">
                <a:alpha val="60000"/>
              </a:srgbClr>
            </a:solidFill>
          </p:spPr>
        </p:sp>
      </p:grpSp>
      <p:sp>
        <p:nvSpPr>
          <p:cNvPr name="TextBox 6" id="6"/>
          <p:cNvSpPr txBox="true"/>
          <p:nvPr/>
        </p:nvSpPr>
        <p:spPr>
          <a:xfrm rot="0">
            <a:off x="1028700" y="629476"/>
            <a:ext cx="8602933" cy="990600"/>
          </a:xfrm>
          <a:prstGeom prst="rect">
            <a:avLst/>
          </a:prstGeom>
        </p:spPr>
        <p:txBody>
          <a:bodyPr anchor="t" rtlCol="false" tIns="0" lIns="0" bIns="0" rIns="0">
            <a:spAutoFit/>
          </a:bodyPr>
          <a:lstStyle/>
          <a:p>
            <a:pPr marL="0" indent="0" lvl="0">
              <a:lnSpc>
                <a:spcPts val="6359"/>
              </a:lnSpc>
            </a:pPr>
            <a:r>
              <a:rPr lang="en-US" sz="5299">
                <a:solidFill>
                  <a:srgbClr val="FFFFFF"/>
                </a:solidFill>
                <a:latin typeface="Mont Bold"/>
              </a:rPr>
              <a:t>USE CASES</a:t>
            </a:r>
          </a:p>
        </p:txBody>
      </p:sp>
      <p:sp>
        <p:nvSpPr>
          <p:cNvPr name="TextBox 7" id="7"/>
          <p:cNvSpPr txBox="true"/>
          <p:nvPr/>
        </p:nvSpPr>
        <p:spPr>
          <a:xfrm rot="0">
            <a:off x="775259" y="1899602"/>
            <a:ext cx="16484041" cy="6835139"/>
          </a:xfrm>
          <a:prstGeom prst="rect">
            <a:avLst/>
          </a:prstGeom>
        </p:spPr>
        <p:txBody>
          <a:bodyPr anchor="t" rtlCol="false" tIns="0" lIns="0" bIns="0" rIns="0">
            <a:spAutoFit/>
          </a:bodyPr>
          <a:lstStyle/>
          <a:p>
            <a:pPr marL="842016" indent="-421008" lvl="1">
              <a:lnSpc>
                <a:spcPts val="5460"/>
              </a:lnSpc>
              <a:buFont typeface="Arial"/>
              <a:buChar char="•"/>
            </a:pPr>
            <a:r>
              <a:rPr lang="en-US" sz="3900">
                <a:solidFill>
                  <a:srgbClr val="FFBD59"/>
                </a:solidFill>
                <a:latin typeface="Canva Sans Bold"/>
              </a:rPr>
              <a:t>Meal Planning</a:t>
            </a:r>
            <a:r>
              <a:rPr lang="en-US" sz="3900">
                <a:solidFill>
                  <a:srgbClr val="FFFFFF"/>
                </a:solidFill>
                <a:latin typeface="Canva Sans Bold"/>
              </a:rPr>
              <a:t>: Users can find recipes to plan their meals for the week, catering to specific dietary preferences and restrictions.</a:t>
            </a:r>
          </a:p>
          <a:p>
            <a:pPr marL="842016" indent="-421008" lvl="1">
              <a:lnSpc>
                <a:spcPts val="5460"/>
              </a:lnSpc>
              <a:buFont typeface="Arial"/>
              <a:buChar char="•"/>
            </a:pPr>
            <a:r>
              <a:rPr lang="en-US" sz="3900">
                <a:solidFill>
                  <a:srgbClr val="FFBD59"/>
                </a:solidFill>
                <a:latin typeface="Canva Sans Bold"/>
              </a:rPr>
              <a:t>Recipe Bookmarks: </a:t>
            </a:r>
            <a:r>
              <a:rPr lang="en-US" sz="3900">
                <a:solidFill>
                  <a:srgbClr val="FFFFFF"/>
                </a:solidFill>
                <a:latin typeface="Canva Sans Bold"/>
              </a:rPr>
              <a:t>Users can save their favorite recipes for quick access in the future.</a:t>
            </a:r>
          </a:p>
          <a:p>
            <a:pPr marL="842016" indent="-421008" lvl="1">
              <a:lnSpc>
                <a:spcPts val="5460"/>
              </a:lnSpc>
              <a:buFont typeface="Arial"/>
              <a:buChar char="•"/>
            </a:pPr>
            <a:r>
              <a:rPr lang="en-US" sz="3900">
                <a:solidFill>
                  <a:srgbClr val="FFBD59"/>
                </a:solidFill>
                <a:latin typeface="Canva Sans Bold"/>
              </a:rPr>
              <a:t>Cooking Tips:</a:t>
            </a:r>
            <a:r>
              <a:rPr lang="en-US" sz="3900">
                <a:solidFill>
                  <a:srgbClr val="FFFFFF"/>
                </a:solidFill>
                <a:latin typeface="Canva Sans Bold"/>
              </a:rPr>
              <a:t> This app often offer cooking techniques, tips, and tricks to improve culinary skills.</a:t>
            </a:r>
          </a:p>
          <a:p>
            <a:pPr marL="842016" indent="-421008" lvl="1">
              <a:lnSpc>
                <a:spcPts val="5460"/>
              </a:lnSpc>
              <a:buFont typeface="Arial"/>
              <a:buChar char="•"/>
            </a:pPr>
            <a:r>
              <a:rPr lang="en-US" sz="3900">
                <a:solidFill>
                  <a:srgbClr val="FFBD59"/>
                </a:solidFill>
                <a:latin typeface="Canva Sans Bold"/>
              </a:rPr>
              <a:t>User Ratings and Reviews:</a:t>
            </a:r>
            <a:r>
              <a:rPr lang="en-US" sz="3900">
                <a:solidFill>
                  <a:srgbClr val="FFFFFF"/>
                </a:solidFill>
                <a:latin typeface="Canva Sans Bold"/>
              </a:rPr>
              <a:t> Users can read and contribute to recipe reviews, helping others choose tried-and-true dishes.</a:t>
            </a:r>
          </a:p>
          <a:p>
            <a:pPr marL="842016" indent="-421008" lvl="1">
              <a:lnSpc>
                <a:spcPts val="5460"/>
              </a:lnSpc>
              <a:buFont typeface="Arial"/>
              <a:buChar char="•"/>
            </a:pPr>
            <a:r>
              <a:rPr lang="en-US" sz="3900">
                <a:solidFill>
                  <a:srgbClr val="FFBD59"/>
                </a:solidFill>
                <a:latin typeface="Canva Sans Bold"/>
              </a:rPr>
              <a:t>Community and Discussion</a:t>
            </a:r>
            <a:r>
              <a:rPr lang="en-US" sz="3900">
                <a:solidFill>
                  <a:srgbClr val="FFFFFF"/>
                </a:solidFill>
                <a:latin typeface="Canva Sans Bold"/>
              </a:rPr>
              <a:t>: This app has a community features for users to discuss cooking and share experiences.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6250" t="0" r="-6250" b="0"/>
            </a:stretch>
          </a:blipFill>
        </p:spPr>
      </p:sp>
      <p:sp>
        <p:nvSpPr>
          <p:cNvPr name="Freeform 3" id="3"/>
          <p:cNvSpPr/>
          <p:nvPr/>
        </p:nvSpPr>
        <p:spPr>
          <a:xfrm flipH="false" flipV="false" rot="0">
            <a:off x="11065934" y="4971086"/>
            <a:ext cx="8678682" cy="5988371"/>
          </a:xfrm>
          <a:custGeom>
            <a:avLst/>
            <a:gdLst/>
            <a:ahLst/>
            <a:cxnLst/>
            <a:rect r="r" b="b" t="t" l="l"/>
            <a:pathLst>
              <a:path h="5988371" w="8678682">
                <a:moveTo>
                  <a:pt x="0" y="0"/>
                </a:moveTo>
                <a:lnTo>
                  <a:pt x="8678682" y="0"/>
                </a:lnTo>
                <a:lnTo>
                  <a:pt x="8678682" y="5988371"/>
                </a:lnTo>
                <a:lnTo>
                  <a:pt x="0" y="5988371"/>
                </a:lnTo>
                <a:lnTo>
                  <a:pt x="0" y="0"/>
                </a:lnTo>
                <a:close/>
              </a:path>
            </a:pathLst>
          </a:custGeom>
          <a:blipFill>
            <a:blip r:embed="rId3">
              <a:alphaModFix amt="50000"/>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489913" y="440186"/>
            <a:ext cx="17128498" cy="9203324"/>
            <a:chOff x="0" y="0"/>
            <a:chExt cx="4032387" cy="2166644"/>
          </a:xfrm>
        </p:grpSpPr>
        <p:sp>
          <p:nvSpPr>
            <p:cNvPr name="Freeform 5" id="5"/>
            <p:cNvSpPr/>
            <p:nvPr/>
          </p:nvSpPr>
          <p:spPr>
            <a:xfrm flipH="false" flipV="false" rot="0">
              <a:off x="0" y="0"/>
              <a:ext cx="4032387" cy="2166645"/>
            </a:xfrm>
            <a:custGeom>
              <a:avLst/>
              <a:gdLst/>
              <a:ahLst/>
              <a:cxnLst/>
              <a:rect r="r" b="b" t="t" l="l"/>
              <a:pathLst>
                <a:path h="2166645" w="4032387">
                  <a:moveTo>
                    <a:pt x="3907927" y="2166644"/>
                  </a:moveTo>
                  <a:lnTo>
                    <a:pt x="124460" y="2166644"/>
                  </a:lnTo>
                  <a:cubicBezTo>
                    <a:pt x="55880" y="2166644"/>
                    <a:pt x="0" y="2110765"/>
                    <a:pt x="0" y="2042184"/>
                  </a:cubicBezTo>
                  <a:lnTo>
                    <a:pt x="0" y="124460"/>
                  </a:lnTo>
                  <a:cubicBezTo>
                    <a:pt x="0" y="55880"/>
                    <a:pt x="55880" y="0"/>
                    <a:pt x="124460" y="0"/>
                  </a:cubicBezTo>
                  <a:lnTo>
                    <a:pt x="3907927" y="0"/>
                  </a:lnTo>
                  <a:cubicBezTo>
                    <a:pt x="3976507" y="0"/>
                    <a:pt x="4032387" y="55880"/>
                    <a:pt x="4032387" y="124460"/>
                  </a:cubicBezTo>
                  <a:lnTo>
                    <a:pt x="4032387" y="2042185"/>
                  </a:lnTo>
                  <a:cubicBezTo>
                    <a:pt x="4032387" y="2110765"/>
                    <a:pt x="3976507" y="2166645"/>
                    <a:pt x="3907927" y="2166645"/>
                  </a:cubicBezTo>
                  <a:close/>
                </a:path>
              </a:pathLst>
            </a:custGeom>
            <a:solidFill>
              <a:srgbClr val="2E2D2D">
                <a:alpha val="60000"/>
              </a:srgbClr>
            </a:solidFill>
          </p:spPr>
        </p:sp>
      </p:grpSp>
      <p:sp>
        <p:nvSpPr>
          <p:cNvPr name="TextBox 6" id="6"/>
          <p:cNvSpPr txBox="true"/>
          <p:nvPr/>
        </p:nvSpPr>
        <p:spPr>
          <a:xfrm rot="0">
            <a:off x="1028700" y="591376"/>
            <a:ext cx="8602933" cy="990600"/>
          </a:xfrm>
          <a:prstGeom prst="rect">
            <a:avLst/>
          </a:prstGeom>
        </p:spPr>
        <p:txBody>
          <a:bodyPr anchor="t" rtlCol="false" tIns="0" lIns="0" bIns="0" rIns="0">
            <a:spAutoFit/>
          </a:bodyPr>
          <a:lstStyle/>
          <a:p>
            <a:pPr marL="0" indent="0" lvl="0">
              <a:lnSpc>
                <a:spcPts val="6359"/>
              </a:lnSpc>
            </a:pPr>
            <a:r>
              <a:rPr lang="en-US" sz="5299">
                <a:solidFill>
                  <a:srgbClr val="FFFFFF"/>
                </a:solidFill>
                <a:latin typeface="Mont Bold"/>
              </a:rPr>
              <a:t>WHY FIGMA</a:t>
            </a:r>
          </a:p>
        </p:txBody>
      </p:sp>
      <p:sp>
        <p:nvSpPr>
          <p:cNvPr name="TextBox 7" id="7"/>
          <p:cNvSpPr txBox="true"/>
          <p:nvPr/>
        </p:nvSpPr>
        <p:spPr>
          <a:xfrm rot="0">
            <a:off x="775259" y="1737677"/>
            <a:ext cx="16843153" cy="7536179"/>
          </a:xfrm>
          <a:prstGeom prst="rect">
            <a:avLst/>
          </a:prstGeom>
        </p:spPr>
        <p:txBody>
          <a:bodyPr anchor="t" rtlCol="false" tIns="0" lIns="0" bIns="0" rIns="0">
            <a:spAutoFit/>
          </a:bodyPr>
          <a:lstStyle/>
          <a:p>
            <a:pPr marL="712480" indent="-356240" lvl="1">
              <a:lnSpc>
                <a:spcPts val="4620"/>
              </a:lnSpc>
              <a:buFont typeface="Arial"/>
              <a:buChar char="•"/>
            </a:pPr>
            <a:r>
              <a:rPr lang="en-US" sz="3300">
                <a:solidFill>
                  <a:srgbClr val="FFBD59"/>
                </a:solidFill>
                <a:latin typeface="Canva Sans Bold"/>
              </a:rPr>
              <a:t>Collaboration: </a:t>
            </a:r>
            <a:r>
              <a:rPr lang="en-US" sz="3300">
                <a:solidFill>
                  <a:srgbClr val="FFFFFF"/>
                </a:solidFill>
                <a:latin typeface="Canva Sans Bold"/>
              </a:rPr>
              <a:t>Figma is a cloud-based tool that allows real-time collaboration. Multiple users can work on a design simultaneously, making it ideal for teams working remotely or across different locations.</a:t>
            </a:r>
          </a:p>
          <a:p>
            <a:pPr marL="712480" indent="-356240" lvl="1">
              <a:lnSpc>
                <a:spcPts val="4620"/>
              </a:lnSpc>
              <a:buFont typeface="Arial"/>
              <a:buChar char="•"/>
            </a:pPr>
            <a:r>
              <a:rPr lang="en-US" sz="3300">
                <a:solidFill>
                  <a:srgbClr val="FFBD59"/>
                </a:solidFill>
                <a:latin typeface="Canva Sans Bold"/>
              </a:rPr>
              <a:t>Prototyping: </a:t>
            </a:r>
            <a:r>
              <a:rPr lang="en-US" sz="3300">
                <a:solidFill>
                  <a:srgbClr val="FFFFFF"/>
                </a:solidFill>
                <a:latin typeface="Canva Sans Bold"/>
              </a:rPr>
              <a:t>Figma allows you to create interactive prototypes, helping you visualize the user experience and interactions within your wireframes.</a:t>
            </a:r>
          </a:p>
          <a:p>
            <a:pPr marL="712480" indent="-356240" lvl="1">
              <a:lnSpc>
                <a:spcPts val="4620"/>
              </a:lnSpc>
              <a:buFont typeface="Arial"/>
              <a:buChar char="•"/>
            </a:pPr>
            <a:r>
              <a:rPr lang="en-US" sz="3300">
                <a:solidFill>
                  <a:srgbClr val="FFBD59"/>
                </a:solidFill>
                <a:latin typeface="Canva Sans Bold"/>
              </a:rPr>
              <a:t>Plugins and Integrations: </a:t>
            </a:r>
            <a:r>
              <a:rPr lang="en-US" sz="3300">
                <a:solidFill>
                  <a:srgbClr val="FFFFFF"/>
                </a:solidFill>
                <a:latin typeface="Canva Sans Bold"/>
              </a:rPr>
              <a:t>Figma has a growing ecosystem of plugins and integrations that enhance its functionality, such as user testing, code generation, and more.</a:t>
            </a:r>
          </a:p>
          <a:p>
            <a:pPr marL="712480" indent="-356240" lvl="1">
              <a:lnSpc>
                <a:spcPts val="4620"/>
              </a:lnSpc>
              <a:buFont typeface="Arial"/>
              <a:buChar char="•"/>
            </a:pPr>
            <a:r>
              <a:rPr lang="en-US" sz="3300">
                <a:solidFill>
                  <a:srgbClr val="FFBD59"/>
                </a:solidFill>
                <a:latin typeface="Canva Sans Bold"/>
              </a:rPr>
              <a:t>Community and Resources: </a:t>
            </a:r>
            <a:r>
              <a:rPr lang="en-US" sz="3300">
                <a:solidFill>
                  <a:srgbClr val="FFFFFF"/>
                </a:solidFill>
                <a:latin typeface="Canva Sans Bold"/>
              </a:rPr>
              <a:t>Figma has a strong community and many online resources, tutorials, and templates available, making it easy to learn and get support.</a:t>
            </a:r>
          </a:p>
          <a:p>
            <a:pPr marL="712480" indent="-356240" lvl="1">
              <a:lnSpc>
                <a:spcPts val="4620"/>
              </a:lnSpc>
              <a:buFont typeface="Arial"/>
              <a:buChar char="•"/>
            </a:pPr>
            <a:r>
              <a:rPr lang="en-US" sz="3300">
                <a:solidFill>
                  <a:srgbClr val="FFBD59"/>
                </a:solidFill>
                <a:latin typeface="Canva Sans Bold"/>
              </a:rPr>
              <a:t>Responsive Design: </a:t>
            </a:r>
            <a:r>
              <a:rPr lang="en-US" sz="3300">
                <a:solidFill>
                  <a:srgbClr val="FFFFFF"/>
                </a:solidFill>
                <a:latin typeface="Canva Sans Bold"/>
              </a:rPr>
              <a:t>Figma supports responsive design, making it easier to design for different screen sizes and devices.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6250" t="0" r="-6250" b="0"/>
            </a:stretch>
          </a:blipFill>
        </p:spPr>
      </p:sp>
      <p:sp>
        <p:nvSpPr>
          <p:cNvPr name="Freeform 3" id="3"/>
          <p:cNvSpPr/>
          <p:nvPr/>
        </p:nvSpPr>
        <p:spPr>
          <a:xfrm flipH="false" flipV="false" rot="0">
            <a:off x="-1901542" y="-2841292"/>
            <a:ext cx="9313124" cy="9214833"/>
          </a:xfrm>
          <a:custGeom>
            <a:avLst/>
            <a:gdLst/>
            <a:ahLst/>
            <a:cxnLst/>
            <a:rect r="r" b="b" t="t" l="l"/>
            <a:pathLst>
              <a:path h="9214833" w="9313124">
                <a:moveTo>
                  <a:pt x="0" y="0"/>
                </a:moveTo>
                <a:lnTo>
                  <a:pt x="9313125" y="0"/>
                </a:lnTo>
                <a:lnTo>
                  <a:pt x="9313125" y="9214833"/>
                </a:lnTo>
                <a:lnTo>
                  <a:pt x="0" y="9214833"/>
                </a:lnTo>
                <a:lnTo>
                  <a:pt x="0" y="0"/>
                </a:lnTo>
                <a:close/>
              </a:path>
            </a:pathLst>
          </a:custGeom>
          <a:blipFill>
            <a:blip r:embed="rId3">
              <a:alphaModFix amt="80000"/>
            </a:blip>
            <a:stretch>
              <a:fillRect l="0" t="0" r="0" b="0"/>
            </a:stretch>
          </a:blipFill>
        </p:spPr>
      </p:sp>
      <p:sp>
        <p:nvSpPr>
          <p:cNvPr name="Freeform 4" id="4"/>
          <p:cNvSpPr/>
          <p:nvPr/>
        </p:nvSpPr>
        <p:spPr>
          <a:xfrm flipH="false" flipV="false" rot="0">
            <a:off x="1210902" y="1511303"/>
            <a:ext cx="4002469" cy="7946423"/>
          </a:xfrm>
          <a:custGeom>
            <a:avLst/>
            <a:gdLst/>
            <a:ahLst/>
            <a:cxnLst/>
            <a:rect r="r" b="b" t="t" l="l"/>
            <a:pathLst>
              <a:path h="7946423" w="4002469">
                <a:moveTo>
                  <a:pt x="0" y="0"/>
                </a:moveTo>
                <a:lnTo>
                  <a:pt x="4002470" y="0"/>
                </a:lnTo>
                <a:lnTo>
                  <a:pt x="4002470" y="7946423"/>
                </a:lnTo>
                <a:lnTo>
                  <a:pt x="0" y="7946423"/>
                </a:lnTo>
                <a:lnTo>
                  <a:pt x="0" y="0"/>
                </a:lnTo>
                <a:close/>
              </a:path>
            </a:pathLst>
          </a:custGeom>
          <a:blipFill>
            <a:blip r:embed="rId4"/>
            <a:stretch>
              <a:fillRect l="0" t="0" r="0" b="0"/>
            </a:stretch>
          </a:blipFill>
        </p:spPr>
      </p:sp>
      <p:sp>
        <p:nvSpPr>
          <p:cNvPr name="Freeform 5" id="5"/>
          <p:cNvSpPr/>
          <p:nvPr/>
        </p:nvSpPr>
        <p:spPr>
          <a:xfrm flipH="false" flipV="false" rot="0">
            <a:off x="6055592" y="1511303"/>
            <a:ext cx="4718189" cy="7946423"/>
          </a:xfrm>
          <a:custGeom>
            <a:avLst/>
            <a:gdLst/>
            <a:ahLst/>
            <a:cxnLst/>
            <a:rect r="r" b="b" t="t" l="l"/>
            <a:pathLst>
              <a:path h="7946423" w="4718189">
                <a:moveTo>
                  <a:pt x="0" y="0"/>
                </a:moveTo>
                <a:lnTo>
                  <a:pt x="4718189" y="0"/>
                </a:lnTo>
                <a:lnTo>
                  <a:pt x="4718189" y="7946423"/>
                </a:lnTo>
                <a:lnTo>
                  <a:pt x="0" y="7946423"/>
                </a:lnTo>
                <a:lnTo>
                  <a:pt x="0" y="0"/>
                </a:lnTo>
                <a:close/>
              </a:path>
            </a:pathLst>
          </a:custGeom>
          <a:blipFill>
            <a:blip r:embed="rId5"/>
            <a:stretch>
              <a:fillRect l="0" t="0" r="0" b="0"/>
            </a:stretch>
          </a:blipFill>
        </p:spPr>
      </p:sp>
      <p:sp>
        <p:nvSpPr>
          <p:cNvPr name="TextBox 6" id="6"/>
          <p:cNvSpPr txBox="true"/>
          <p:nvPr/>
        </p:nvSpPr>
        <p:spPr>
          <a:xfrm rot="0">
            <a:off x="6055592" y="176213"/>
            <a:ext cx="6176815" cy="981075"/>
          </a:xfrm>
          <a:prstGeom prst="rect">
            <a:avLst/>
          </a:prstGeom>
        </p:spPr>
        <p:txBody>
          <a:bodyPr anchor="t" rtlCol="false" tIns="0" lIns="0" bIns="0" rIns="0">
            <a:spAutoFit/>
          </a:bodyPr>
          <a:lstStyle/>
          <a:p>
            <a:pPr algn="ctr" marL="0" indent="0" lvl="0">
              <a:lnSpc>
                <a:spcPts val="6239"/>
              </a:lnSpc>
            </a:pPr>
            <a:r>
              <a:rPr lang="en-US" sz="5199" spc="-51">
                <a:solidFill>
                  <a:srgbClr val="FFBD59"/>
                </a:solidFill>
                <a:latin typeface="Mont Heavy"/>
              </a:rPr>
              <a:t>IN PAGE EDITING</a:t>
            </a:r>
          </a:p>
        </p:txBody>
      </p:sp>
      <p:sp>
        <p:nvSpPr>
          <p:cNvPr name="TextBox 7" id="7"/>
          <p:cNvSpPr txBox="true"/>
          <p:nvPr/>
        </p:nvSpPr>
        <p:spPr>
          <a:xfrm rot="0">
            <a:off x="11085285" y="3060720"/>
            <a:ext cx="6916448" cy="4780915"/>
          </a:xfrm>
          <a:prstGeom prst="rect">
            <a:avLst/>
          </a:prstGeom>
        </p:spPr>
        <p:txBody>
          <a:bodyPr anchor="t" rtlCol="false" tIns="0" lIns="0" bIns="0" rIns="0">
            <a:spAutoFit/>
          </a:bodyPr>
          <a:lstStyle/>
          <a:p>
            <a:pPr algn="ctr">
              <a:lnSpc>
                <a:spcPts val="4759"/>
              </a:lnSpc>
            </a:pPr>
            <a:r>
              <a:rPr lang="en-US" sz="3399">
                <a:solidFill>
                  <a:srgbClr val="FFBD59"/>
                </a:solidFill>
                <a:latin typeface="Canva Sans"/>
              </a:rPr>
              <a:t>Single-Field Inline Edit </a:t>
            </a:r>
          </a:p>
          <a:p>
            <a:pPr algn="ctr">
              <a:lnSpc>
                <a:spcPts val="4759"/>
              </a:lnSpc>
            </a:pPr>
            <a:r>
              <a:rPr lang="en-US" sz="3399">
                <a:solidFill>
                  <a:srgbClr val="FFBD59"/>
                </a:solidFill>
                <a:latin typeface="Canva Sans"/>
              </a:rPr>
              <a:t>The simplest type of In-Page Editing is when editing a single field of text inline. The editing happens in place instead of in a separate window or on a separate page. </a:t>
            </a:r>
          </a:p>
          <a:p>
            <a:pPr algn="ctr">
              <a:lnSpc>
                <a:spcPts val="4759"/>
              </a:lnSpc>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6250" t="0" r="-6250" b="0"/>
            </a:stretch>
          </a:blipFill>
        </p:spPr>
      </p:sp>
      <p:sp>
        <p:nvSpPr>
          <p:cNvPr name="Freeform 3" id="3"/>
          <p:cNvSpPr/>
          <p:nvPr/>
        </p:nvSpPr>
        <p:spPr>
          <a:xfrm flipH="false" flipV="false" rot="0">
            <a:off x="-15082698" y="-2626191"/>
            <a:ext cx="18220935" cy="18220935"/>
          </a:xfrm>
          <a:custGeom>
            <a:avLst/>
            <a:gdLst/>
            <a:ahLst/>
            <a:cxnLst/>
            <a:rect r="r" b="b" t="t" l="l"/>
            <a:pathLst>
              <a:path h="18220935" w="18220935">
                <a:moveTo>
                  <a:pt x="0" y="0"/>
                </a:moveTo>
                <a:lnTo>
                  <a:pt x="18220936" y="0"/>
                </a:lnTo>
                <a:lnTo>
                  <a:pt x="18220936" y="18220936"/>
                </a:lnTo>
                <a:lnTo>
                  <a:pt x="0" y="18220936"/>
                </a:lnTo>
                <a:lnTo>
                  <a:pt x="0" y="0"/>
                </a:lnTo>
                <a:close/>
              </a:path>
            </a:pathLst>
          </a:custGeom>
          <a:blipFill>
            <a:blip r:embed="rId3">
              <a:alphaModFix amt="80000"/>
            </a:blip>
            <a:stretch>
              <a:fillRect l="0" t="0" r="0" b="0"/>
            </a:stretch>
          </a:blipFill>
        </p:spPr>
      </p:sp>
      <p:grpSp>
        <p:nvGrpSpPr>
          <p:cNvPr name="Group 4" id="4"/>
          <p:cNvGrpSpPr/>
          <p:nvPr/>
        </p:nvGrpSpPr>
        <p:grpSpPr>
          <a:xfrm rot="0">
            <a:off x="4338388" y="680204"/>
            <a:ext cx="7026798" cy="4417856"/>
            <a:chOff x="0" y="0"/>
            <a:chExt cx="2242376" cy="1409817"/>
          </a:xfrm>
        </p:grpSpPr>
        <p:sp>
          <p:nvSpPr>
            <p:cNvPr name="Freeform 5" id="5"/>
            <p:cNvSpPr/>
            <p:nvPr/>
          </p:nvSpPr>
          <p:spPr>
            <a:xfrm flipH="false" flipV="false" rot="0">
              <a:off x="0" y="0"/>
              <a:ext cx="2242376" cy="1409817"/>
            </a:xfrm>
            <a:custGeom>
              <a:avLst/>
              <a:gdLst/>
              <a:ahLst/>
              <a:cxnLst/>
              <a:rect r="r" b="b" t="t" l="l"/>
              <a:pathLst>
                <a:path h="1409817" w="2242376">
                  <a:moveTo>
                    <a:pt x="2117916" y="1409817"/>
                  </a:moveTo>
                  <a:lnTo>
                    <a:pt x="124460" y="1409817"/>
                  </a:lnTo>
                  <a:cubicBezTo>
                    <a:pt x="55880" y="1409817"/>
                    <a:pt x="0" y="1353937"/>
                    <a:pt x="0" y="1285357"/>
                  </a:cubicBezTo>
                  <a:lnTo>
                    <a:pt x="0" y="124460"/>
                  </a:lnTo>
                  <a:cubicBezTo>
                    <a:pt x="0" y="55880"/>
                    <a:pt x="55880" y="0"/>
                    <a:pt x="124460" y="0"/>
                  </a:cubicBezTo>
                  <a:lnTo>
                    <a:pt x="2117916" y="0"/>
                  </a:lnTo>
                  <a:cubicBezTo>
                    <a:pt x="2186496" y="0"/>
                    <a:pt x="2242376" y="55880"/>
                    <a:pt x="2242376" y="124460"/>
                  </a:cubicBezTo>
                  <a:lnTo>
                    <a:pt x="2242376" y="1285357"/>
                  </a:lnTo>
                  <a:cubicBezTo>
                    <a:pt x="2242376" y="1353937"/>
                    <a:pt x="2186496" y="1409817"/>
                    <a:pt x="2117916" y="1409817"/>
                  </a:cubicBezTo>
                  <a:close/>
                </a:path>
              </a:pathLst>
            </a:custGeom>
            <a:solidFill>
              <a:srgbClr val="2E2D2D">
                <a:alpha val="60000"/>
              </a:srgbClr>
            </a:solidFill>
          </p:spPr>
        </p:sp>
      </p:grpSp>
      <p:grpSp>
        <p:nvGrpSpPr>
          <p:cNvPr name="Group 6" id="6"/>
          <p:cNvGrpSpPr/>
          <p:nvPr/>
        </p:nvGrpSpPr>
        <p:grpSpPr>
          <a:xfrm rot="0">
            <a:off x="4338388" y="5383810"/>
            <a:ext cx="7026798" cy="4406861"/>
            <a:chOff x="0" y="0"/>
            <a:chExt cx="2258452" cy="1416390"/>
          </a:xfrm>
        </p:grpSpPr>
        <p:sp>
          <p:nvSpPr>
            <p:cNvPr name="Freeform 7" id="7"/>
            <p:cNvSpPr/>
            <p:nvPr/>
          </p:nvSpPr>
          <p:spPr>
            <a:xfrm flipH="false" flipV="false" rot="0">
              <a:off x="0" y="0"/>
              <a:ext cx="2258452" cy="1416390"/>
            </a:xfrm>
            <a:custGeom>
              <a:avLst/>
              <a:gdLst/>
              <a:ahLst/>
              <a:cxnLst/>
              <a:rect r="r" b="b" t="t" l="l"/>
              <a:pathLst>
                <a:path h="1416390" w="2258452">
                  <a:moveTo>
                    <a:pt x="2133992" y="1416390"/>
                  </a:moveTo>
                  <a:lnTo>
                    <a:pt x="124460" y="1416390"/>
                  </a:lnTo>
                  <a:cubicBezTo>
                    <a:pt x="55880" y="1416390"/>
                    <a:pt x="0" y="1360510"/>
                    <a:pt x="0" y="1291930"/>
                  </a:cubicBezTo>
                  <a:lnTo>
                    <a:pt x="0" y="124460"/>
                  </a:lnTo>
                  <a:cubicBezTo>
                    <a:pt x="0" y="55880"/>
                    <a:pt x="55880" y="0"/>
                    <a:pt x="124460" y="0"/>
                  </a:cubicBezTo>
                  <a:lnTo>
                    <a:pt x="2133992" y="0"/>
                  </a:lnTo>
                  <a:cubicBezTo>
                    <a:pt x="2202572" y="0"/>
                    <a:pt x="2258452" y="55880"/>
                    <a:pt x="2258452" y="124460"/>
                  </a:cubicBezTo>
                  <a:lnTo>
                    <a:pt x="2258452" y="1291930"/>
                  </a:lnTo>
                  <a:cubicBezTo>
                    <a:pt x="2258452" y="1360510"/>
                    <a:pt x="2202572" y="1416390"/>
                    <a:pt x="2133992" y="1416390"/>
                  </a:cubicBezTo>
                  <a:close/>
                </a:path>
              </a:pathLst>
            </a:custGeom>
            <a:solidFill>
              <a:srgbClr val="2E2D2D">
                <a:alpha val="60000"/>
              </a:srgbClr>
            </a:solidFill>
          </p:spPr>
        </p:sp>
      </p:grpSp>
      <p:grpSp>
        <p:nvGrpSpPr>
          <p:cNvPr name="Group 8" id="8"/>
          <p:cNvGrpSpPr/>
          <p:nvPr/>
        </p:nvGrpSpPr>
        <p:grpSpPr>
          <a:xfrm rot="0">
            <a:off x="11753601" y="680204"/>
            <a:ext cx="5775121" cy="4320421"/>
            <a:chOff x="0" y="0"/>
            <a:chExt cx="1931197" cy="1444746"/>
          </a:xfrm>
        </p:grpSpPr>
        <p:sp>
          <p:nvSpPr>
            <p:cNvPr name="Freeform 9" id="9"/>
            <p:cNvSpPr/>
            <p:nvPr/>
          </p:nvSpPr>
          <p:spPr>
            <a:xfrm flipH="false" flipV="false" rot="0">
              <a:off x="0" y="0"/>
              <a:ext cx="1931197" cy="1444746"/>
            </a:xfrm>
            <a:custGeom>
              <a:avLst/>
              <a:gdLst/>
              <a:ahLst/>
              <a:cxnLst/>
              <a:rect r="r" b="b" t="t" l="l"/>
              <a:pathLst>
                <a:path h="1444746" w="1931197">
                  <a:moveTo>
                    <a:pt x="1806737" y="1444746"/>
                  </a:moveTo>
                  <a:lnTo>
                    <a:pt x="124460" y="1444746"/>
                  </a:lnTo>
                  <a:cubicBezTo>
                    <a:pt x="55880" y="1444746"/>
                    <a:pt x="0" y="1388866"/>
                    <a:pt x="0" y="1320286"/>
                  </a:cubicBezTo>
                  <a:lnTo>
                    <a:pt x="0" y="124460"/>
                  </a:lnTo>
                  <a:cubicBezTo>
                    <a:pt x="0" y="55880"/>
                    <a:pt x="55880" y="0"/>
                    <a:pt x="124460" y="0"/>
                  </a:cubicBezTo>
                  <a:lnTo>
                    <a:pt x="1806737" y="0"/>
                  </a:lnTo>
                  <a:cubicBezTo>
                    <a:pt x="1875317" y="0"/>
                    <a:pt x="1931197" y="55880"/>
                    <a:pt x="1931197" y="124460"/>
                  </a:cubicBezTo>
                  <a:lnTo>
                    <a:pt x="1931197" y="1320286"/>
                  </a:lnTo>
                  <a:cubicBezTo>
                    <a:pt x="1931197" y="1388866"/>
                    <a:pt x="1875317" y="1444746"/>
                    <a:pt x="1806737" y="1444746"/>
                  </a:cubicBezTo>
                  <a:close/>
                </a:path>
              </a:pathLst>
            </a:custGeom>
            <a:solidFill>
              <a:srgbClr val="2E2D2D">
                <a:alpha val="60000"/>
              </a:srgbClr>
            </a:solidFill>
          </p:spPr>
        </p:sp>
      </p:grpSp>
      <p:grpSp>
        <p:nvGrpSpPr>
          <p:cNvPr name="Group 10" id="10"/>
          <p:cNvGrpSpPr/>
          <p:nvPr/>
        </p:nvGrpSpPr>
        <p:grpSpPr>
          <a:xfrm rot="0">
            <a:off x="11753601" y="5383810"/>
            <a:ext cx="5775121" cy="4406861"/>
            <a:chOff x="0" y="0"/>
            <a:chExt cx="1931197" cy="1473652"/>
          </a:xfrm>
        </p:grpSpPr>
        <p:sp>
          <p:nvSpPr>
            <p:cNvPr name="Freeform 11" id="11"/>
            <p:cNvSpPr/>
            <p:nvPr/>
          </p:nvSpPr>
          <p:spPr>
            <a:xfrm flipH="false" flipV="false" rot="0">
              <a:off x="0" y="0"/>
              <a:ext cx="1931197" cy="1473652"/>
            </a:xfrm>
            <a:custGeom>
              <a:avLst/>
              <a:gdLst/>
              <a:ahLst/>
              <a:cxnLst/>
              <a:rect r="r" b="b" t="t" l="l"/>
              <a:pathLst>
                <a:path h="1473652" w="1931197">
                  <a:moveTo>
                    <a:pt x="1806737" y="1473652"/>
                  </a:moveTo>
                  <a:lnTo>
                    <a:pt x="124460" y="1473652"/>
                  </a:lnTo>
                  <a:cubicBezTo>
                    <a:pt x="55880" y="1473652"/>
                    <a:pt x="0" y="1417772"/>
                    <a:pt x="0" y="1349192"/>
                  </a:cubicBezTo>
                  <a:lnTo>
                    <a:pt x="0" y="124460"/>
                  </a:lnTo>
                  <a:cubicBezTo>
                    <a:pt x="0" y="55880"/>
                    <a:pt x="55880" y="0"/>
                    <a:pt x="124460" y="0"/>
                  </a:cubicBezTo>
                  <a:lnTo>
                    <a:pt x="1806737" y="0"/>
                  </a:lnTo>
                  <a:cubicBezTo>
                    <a:pt x="1875317" y="0"/>
                    <a:pt x="1931197" y="55880"/>
                    <a:pt x="1931197" y="124460"/>
                  </a:cubicBezTo>
                  <a:lnTo>
                    <a:pt x="1931197" y="1349192"/>
                  </a:lnTo>
                  <a:cubicBezTo>
                    <a:pt x="1931197" y="1417772"/>
                    <a:pt x="1875317" y="1473652"/>
                    <a:pt x="1806737" y="1473652"/>
                  </a:cubicBezTo>
                  <a:close/>
                </a:path>
              </a:pathLst>
            </a:custGeom>
            <a:solidFill>
              <a:srgbClr val="2E2D2D">
                <a:alpha val="60000"/>
              </a:srgbClr>
            </a:solidFill>
          </p:spPr>
        </p:sp>
      </p:grpSp>
      <p:sp>
        <p:nvSpPr>
          <p:cNvPr name="Freeform 12" id="12"/>
          <p:cNvSpPr/>
          <p:nvPr/>
        </p:nvSpPr>
        <p:spPr>
          <a:xfrm flipH="false" flipV="false" rot="0">
            <a:off x="5306215" y="789700"/>
            <a:ext cx="5249070" cy="4078124"/>
          </a:xfrm>
          <a:custGeom>
            <a:avLst/>
            <a:gdLst/>
            <a:ahLst/>
            <a:cxnLst/>
            <a:rect r="r" b="b" t="t" l="l"/>
            <a:pathLst>
              <a:path h="4078124" w="5249070">
                <a:moveTo>
                  <a:pt x="0" y="0"/>
                </a:moveTo>
                <a:lnTo>
                  <a:pt x="5249071" y="0"/>
                </a:lnTo>
                <a:lnTo>
                  <a:pt x="5249071" y="4078124"/>
                </a:lnTo>
                <a:lnTo>
                  <a:pt x="0" y="4078124"/>
                </a:lnTo>
                <a:lnTo>
                  <a:pt x="0" y="0"/>
                </a:lnTo>
                <a:close/>
              </a:path>
            </a:pathLst>
          </a:custGeom>
          <a:blipFill>
            <a:blip r:embed="rId4"/>
            <a:stretch>
              <a:fillRect l="0" t="0" r="0" b="0"/>
            </a:stretch>
          </a:blipFill>
        </p:spPr>
      </p:sp>
      <p:sp>
        <p:nvSpPr>
          <p:cNvPr name="Freeform 13" id="13"/>
          <p:cNvSpPr/>
          <p:nvPr/>
        </p:nvSpPr>
        <p:spPr>
          <a:xfrm flipH="false" flipV="false" rot="0">
            <a:off x="12112017" y="833811"/>
            <a:ext cx="5147283" cy="4024240"/>
          </a:xfrm>
          <a:custGeom>
            <a:avLst/>
            <a:gdLst/>
            <a:ahLst/>
            <a:cxnLst/>
            <a:rect r="r" b="b" t="t" l="l"/>
            <a:pathLst>
              <a:path h="4024240" w="5147283">
                <a:moveTo>
                  <a:pt x="0" y="0"/>
                </a:moveTo>
                <a:lnTo>
                  <a:pt x="5147283" y="0"/>
                </a:lnTo>
                <a:lnTo>
                  <a:pt x="5147283" y="4024239"/>
                </a:lnTo>
                <a:lnTo>
                  <a:pt x="0" y="4024239"/>
                </a:lnTo>
                <a:lnTo>
                  <a:pt x="0" y="0"/>
                </a:lnTo>
                <a:close/>
              </a:path>
            </a:pathLst>
          </a:custGeom>
          <a:blipFill>
            <a:blip r:embed="rId5"/>
            <a:stretch>
              <a:fillRect l="0" t="0" r="0" b="0"/>
            </a:stretch>
          </a:blipFill>
        </p:spPr>
      </p:sp>
      <p:sp>
        <p:nvSpPr>
          <p:cNvPr name="Freeform 14" id="14"/>
          <p:cNvSpPr/>
          <p:nvPr/>
        </p:nvSpPr>
        <p:spPr>
          <a:xfrm flipH="false" flipV="false" rot="0">
            <a:off x="5245375" y="5538802"/>
            <a:ext cx="5149209" cy="4078904"/>
          </a:xfrm>
          <a:custGeom>
            <a:avLst/>
            <a:gdLst/>
            <a:ahLst/>
            <a:cxnLst/>
            <a:rect r="r" b="b" t="t" l="l"/>
            <a:pathLst>
              <a:path h="4078904" w="5149209">
                <a:moveTo>
                  <a:pt x="0" y="0"/>
                </a:moveTo>
                <a:lnTo>
                  <a:pt x="5149209" y="0"/>
                </a:lnTo>
                <a:lnTo>
                  <a:pt x="5149209" y="4078905"/>
                </a:lnTo>
                <a:lnTo>
                  <a:pt x="0" y="4078905"/>
                </a:lnTo>
                <a:lnTo>
                  <a:pt x="0" y="0"/>
                </a:lnTo>
                <a:close/>
              </a:path>
            </a:pathLst>
          </a:custGeom>
          <a:blipFill>
            <a:blip r:embed="rId6"/>
            <a:stretch>
              <a:fillRect l="0" t="0" r="0" b="0"/>
            </a:stretch>
          </a:blipFill>
        </p:spPr>
      </p:sp>
      <p:sp>
        <p:nvSpPr>
          <p:cNvPr name="Freeform 15" id="15"/>
          <p:cNvSpPr/>
          <p:nvPr/>
        </p:nvSpPr>
        <p:spPr>
          <a:xfrm flipH="false" flipV="false" rot="0">
            <a:off x="12112017" y="5538802"/>
            <a:ext cx="5147283" cy="3897943"/>
          </a:xfrm>
          <a:custGeom>
            <a:avLst/>
            <a:gdLst/>
            <a:ahLst/>
            <a:cxnLst/>
            <a:rect r="r" b="b" t="t" l="l"/>
            <a:pathLst>
              <a:path h="3897943" w="5147283">
                <a:moveTo>
                  <a:pt x="0" y="0"/>
                </a:moveTo>
                <a:lnTo>
                  <a:pt x="5147283" y="0"/>
                </a:lnTo>
                <a:lnTo>
                  <a:pt x="5147283" y="3897943"/>
                </a:lnTo>
                <a:lnTo>
                  <a:pt x="0" y="3897943"/>
                </a:lnTo>
                <a:lnTo>
                  <a:pt x="0" y="0"/>
                </a:lnTo>
                <a:close/>
              </a:path>
            </a:pathLst>
          </a:custGeom>
          <a:blipFill>
            <a:blip r:embed="rId7"/>
            <a:stretch>
              <a:fillRect l="0" t="0" r="0" b="0"/>
            </a:stretch>
          </a:blipFill>
        </p:spPr>
      </p:sp>
      <p:sp>
        <p:nvSpPr>
          <p:cNvPr name="Freeform 16" id="16"/>
          <p:cNvSpPr/>
          <p:nvPr/>
        </p:nvSpPr>
        <p:spPr>
          <a:xfrm flipH="false" flipV="false" rot="0">
            <a:off x="702314" y="4115339"/>
            <a:ext cx="3245548" cy="4114800"/>
          </a:xfrm>
          <a:custGeom>
            <a:avLst/>
            <a:gdLst/>
            <a:ahLst/>
            <a:cxnLst/>
            <a:rect r="r" b="b" t="t" l="l"/>
            <a:pathLst>
              <a:path h="4114800" w="3245548">
                <a:moveTo>
                  <a:pt x="0" y="0"/>
                </a:moveTo>
                <a:lnTo>
                  <a:pt x="3245549" y="0"/>
                </a:lnTo>
                <a:lnTo>
                  <a:pt x="3245549"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7" id="17"/>
          <p:cNvSpPr txBox="true"/>
          <p:nvPr/>
        </p:nvSpPr>
        <p:spPr>
          <a:xfrm rot="0">
            <a:off x="0" y="738561"/>
            <a:ext cx="4338388" cy="2626995"/>
          </a:xfrm>
          <a:prstGeom prst="rect">
            <a:avLst/>
          </a:prstGeom>
        </p:spPr>
        <p:txBody>
          <a:bodyPr anchor="t" rtlCol="false" tIns="0" lIns="0" bIns="0" rIns="0">
            <a:spAutoFit/>
          </a:bodyPr>
          <a:lstStyle/>
          <a:p>
            <a:pPr algn="ctr" marL="0" indent="0" lvl="0">
              <a:lnSpc>
                <a:spcPts val="6299"/>
              </a:lnSpc>
            </a:pPr>
            <a:r>
              <a:rPr lang="en-US" sz="6299">
                <a:solidFill>
                  <a:srgbClr val="FFBD59"/>
                </a:solidFill>
                <a:latin typeface="Mont Heavy"/>
              </a:rPr>
              <a:t>DRAG   AND DROP</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6250" t="0" r="-6250" b="0"/>
            </a:stretch>
          </a:blipFill>
        </p:spPr>
      </p:sp>
      <p:sp>
        <p:nvSpPr>
          <p:cNvPr name="Freeform 3" id="3"/>
          <p:cNvSpPr/>
          <p:nvPr/>
        </p:nvSpPr>
        <p:spPr>
          <a:xfrm flipH="false" flipV="false" rot="0">
            <a:off x="-1901542" y="-2841292"/>
            <a:ext cx="9313124" cy="9214833"/>
          </a:xfrm>
          <a:custGeom>
            <a:avLst/>
            <a:gdLst/>
            <a:ahLst/>
            <a:cxnLst/>
            <a:rect r="r" b="b" t="t" l="l"/>
            <a:pathLst>
              <a:path h="9214833" w="9313124">
                <a:moveTo>
                  <a:pt x="0" y="0"/>
                </a:moveTo>
                <a:lnTo>
                  <a:pt x="9313125" y="0"/>
                </a:lnTo>
                <a:lnTo>
                  <a:pt x="9313125" y="9214833"/>
                </a:lnTo>
                <a:lnTo>
                  <a:pt x="0" y="9214833"/>
                </a:lnTo>
                <a:lnTo>
                  <a:pt x="0" y="0"/>
                </a:lnTo>
                <a:close/>
              </a:path>
            </a:pathLst>
          </a:custGeom>
          <a:blipFill>
            <a:blip r:embed="rId3">
              <a:alphaModFix amt="80000"/>
            </a:blip>
            <a:stretch>
              <a:fillRect l="0" t="0" r="0" b="0"/>
            </a:stretch>
          </a:blipFill>
        </p:spPr>
      </p:sp>
      <p:sp>
        <p:nvSpPr>
          <p:cNvPr name="Freeform 4" id="4"/>
          <p:cNvSpPr/>
          <p:nvPr/>
        </p:nvSpPr>
        <p:spPr>
          <a:xfrm flipH="false" flipV="false" rot="0">
            <a:off x="531213" y="1440656"/>
            <a:ext cx="4447615" cy="8229600"/>
          </a:xfrm>
          <a:custGeom>
            <a:avLst/>
            <a:gdLst/>
            <a:ahLst/>
            <a:cxnLst/>
            <a:rect r="r" b="b" t="t" l="l"/>
            <a:pathLst>
              <a:path h="8229600" w="4447615">
                <a:moveTo>
                  <a:pt x="0" y="0"/>
                </a:moveTo>
                <a:lnTo>
                  <a:pt x="4447615" y="0"/>
                </a:lnTo>
                <a:lnTo>
                  <a:pt x="4447615" y="8229600"/>
                </a:lnTo>
                <a:lnTo>
                  <a:pt x="0" y="8229600"/>
                </a:lnTo>
                <a:lnTo>
                  <a:pt x="0" y="0"/>
                </a:lnTo>
                <a:close/>
              </a:path>
            </a:pathLst>
          </a:custGeom>
          <a:blipFill>
            <a:blip r:embed="rId4"/>
            <a:stretch>
              <a:fillRect l="0" t="0" r="0" b="0"/>
            </a:stretch>
          </a:blipFill>
        </p:spPr>
      </p:sp>
      <p:sp>
        <p:nvSpPr>
          <p:cNvPr name="Freeform 5" id="5"/>
          <p:cNvSpPr/>
          <p:nvPr/>
        </p:nvSpPr>
        <p:spPr>
          <a:xfrm flipH="false" flipV="false" rot="0">
            <a:off x="5398776" y="1504950"/>
            <a:ext cx="4747846" cy="8101012"/>
          </a:xfrm>
          <a:custGeom>
            <a:avLst/>
            <a:gdLst/>
            <a:ahLst/>
            <a:cxnLst/>
            <a:rect r="r" b="b" t="t" l="l"/>
            <a:pathLst>
              <a:path h="8101012" w="4747846">
                <a:moveTo>
                  <a:pt x="0" y="0"/>
                </a:moveTo>
                <a:lnTo>
                  <a:pt x="4747846" y="0"/>
                </a:lnTo>
                <a:lnTo>
                  <a:pt x="4747846" y="8101012"/>
                </a:lnTo>
                <a:lnTo>
                  <a:pt x="0" y="8101012"/>
                </a:lnTo>
                <a:lnTo>
                  <a:pt x="0" y="0"/>
                </a:lnTo>
                <a:close/>
              </a:path>
            </a:pathLst>
          </a:custGeom>
          <a:blipFill>
            <a:blip r:embed="rId5"/>
            <a:stretch>
              <a:fillRect l="0" t="0" r="0" b="0"/>
            </a:stretch>
          </a:blipFill>
        </p:spPr>
      </p:sp>
      <p:sp>
        <p:nvSpPr>
          <p:cNvPr name="TextBox 6" id="6"/>
          <p:cNvSpPr txBox="true"/>
          <p:nvPr/>
        </p:nvSpPr>
        <p:spPr>
          <a:xfrm rot="0">
            <a:off x="6055592" y="176213"/>
            <a:ext cx="6176815" cy="981075"/>
          </a:xfrm>
          <a:prstGeom prst="rect">
            <a:avLst/>
          </a:prstGeom>
        </p:spPr>
        <p:txBody>
          <a:bodyPr anchor="t" rtlCol="false" tIns="0" lIns="0" bIns="0" rIns="0">
            <a:spAutoFit/>
          </a:bodyPr>
          <a:lstStyle/>
          <a:p>
            <a:pPr algn="ctr" marL="0" indent="0" lvl="0">
              <a:lnSpc>
                <a:spcPts val="6239"/>
              </a:lnSpc>
            </a:pPr>
            <a:r>
              <a:rPr lang="en-US" sz="5199" spc="-51">
                <a:solidFill>
                  <a:srgbClr val="FFBD59"/>
                </a:solidFill>
                <a:latin typeface="Mont Heavy"/>
              </a:rPr>
              <a:t>FORM DESIGNS</a:t>
            </a:r>
          </a:p>
        </p:txBody>
      </p:sp>
      <p:sp>
        <p:nvSpPr>
          <p:cNvPr name="TextBox 7" id="7"/>
          <p:cNvSpPr txBox="true"/>
          <p:nvPr/>
        </p:nvSpPr>
        <p:spPr>
          <a:xfrm rot="0">
            <a:off x="11050025" y="2400617"/>
            <a:ext cx="6916448" cy="5981065"/>
          </a:xfrm>
          <a:prstGeom prst="rect">
            <a:avLst/>
          </a:prstGeom>
        </p:spPr>
        <p:txBody>
          <a:bodyPr anchor="t" rtlCol="false" tIns="0" lIns="0" bIns="0" rIns="0">
            <a:spAutoFit/>
          </a:bodyPr>
          <a:lstStyle/>
          <a:p>
            <a:pPr algn="ctr">
              <a:lnSpc>
                <a:spcPts val="4759"/>
              </a:lnSpc>
            </a:pPr>
            <a:r>
              <a:rPr lang="en-US" sz="3399">
                <a:solidFill>
                  <a:srgbClr val="FFBD59"/>
                </a:solidFill>
                <a:latin typeface="Canva Sans"/>
              </a:rPr>
              <a:t>The patterns, techniques, and controls described here apply mostly to form design . Form interface requests a specific kind of text input from the user, formatted in a certain way. We have also inculcated different input types such as drop down and radio buttons in our form</a:t>
            </a:r>
          </a:p>
          <a:p>
            <a:pPr algn="ctr">
              <a:lnSpc>
                <a:spcPts val="4759"/>
              </a:lnSpc>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DAFwjrS0DEo</dc:identifier>
  <dcterms:modified xsi:type="dcterms:W3CDTF">2011-08-01T06:04:30Z</dcterms:modified>
  <cp:revision>1</cp:revision>
  <dc:title>UIP TERMWORK</dc:title>
</cp:coreProperties>
</file>